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665" r:id="rId5"/>
    <p:sldMasterId id="2147483679" r:id="rId6"/>
    <p:sldMasterId id="2147483689" r:id="rId7"/>
  </p:sldMasterIdLst>
  <p:notesMasterIdLst>
    <p:notesMasterId r:id="rId32"/>
  </p:notesMasterIdLst>
  <p:sldIdLst>
    <p:sldId id="2867" r:id="rId8"/>
    <p:sldId id="2889" r:id="rId9"/>
    <p:sldId id="2992" r:id="rId10"/>
    <p:sldId id="2990" r:id="rId11"/>
    <p:sldId id="2766" r:id="rId12"/>
    <p:sldId id="2999" r:id="rId13"/>
    <p:sldId id="2959" r:id="rId14"/>
    <p:sldId id="2946" r:id="rId15"/>
    <p:sldId id="2991" r:id="rId16"/>
    <p:sldId id="2974" r:id="rId17"/>
    <p:sldId id="2998" r:id="rId18"/>
    <p:sldId id="2945" r:id="rId19"/>
    <p:sldId id="2993" r:id="rId20"/>
    <p:sldId id="2997" r:id="rId21"/>
    <p:sldId id="2940" r:id="rId22"/>
    <p:sldId id="2886" r:id="rId23"/>
    <p:sldId id="2957" r:id="rId24"/>
    <p:sldId id="2856" r:id="rId25"/>
    <p:sldId id="2857" r:id="rId26"/>
    <p:sldId id="2858" r:id="rId27"/>
    <p:sldId id="263" r:id="rId28"/>
    <p:sldId id="3001" r:id="rId29"/>
    <p:sldId id="2961" r:id="rId30"/>
    <p:sldId id="3000"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3D4647"/>
    <a:srgbClr val="0000FF"/>
    <a:srgbClr val="1C3B11"/>
    <a:srgbClr val="163E64"/>
    <a:srgbClr val="70BCDE"/>
    <a:srgbClr val="9FD2E9"/>
    <a:srgbClr val="82C4E2"/>
    <a:srgbClr val="CF49BF"/>
    <a:srgbClr val="D86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87170" autoAdjust="0"/>
  </p:normalViewPr>
  <p:slideViewPr>
    <p:cSldViewPr snapToGrid="0">
      <p:cViewPr varScale="1">
        <p:scale>
          <a:sx n="94" d="100"/>
          <a:sy n="94" d="100"/>
        </p:scale>
        <p:origin x="12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it-fs7\users$\cowelld1\City%20Engineer\Capital%20Projects\______Transp%20Bond%20Debrief%20(Lessons%20Learned)\2025-04-10%20Staffing%20Levels%20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FD2E9">
                <a:alpha val="79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'2002-2013'!$A$1:$A$12</c:f>
              <c:numCache>
                <c:formatCode>General</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'2002-2013'!$B$1:$B$12</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0-F9F9-41BC-A682-A7834CB20F9D}"/>
            </c:ext>
          </c:extLst>
        </c:ser>
        <c:dLbls>
          <c:dLblPos val="inEnd"/>
          <c:showLegendKey val="0"/>
          <c:showVal val="1"/>
          <c:showCatName val="0"/>
          <c:showSerName val="0"/>
          <c:showPercent val="0"/>
          <c:showBubbleSize val="0"/>
        </c:dLbls>
        <c:gapWidth val="100"/>
        <c:overlap val="-24"/>
        <c:axId val="1296941167"/>
        <c:axId val="1296930127"/>
      </c:barChart>
      <c:catAx>
        <c:axId val="12969411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70BCDE"/>
                </a:solidFill>
                <a:latin typeface="+mn-lt"/>
                <a:ea typeface="+mn-ea"/>
                <a:cs typeface="+mn-cs"/>
              </a:defRPr>
            </a:pPr>
            <a:endParaRPr lang="en-US"/>
          </a:p>
        </c:txPr>
        <c:crossAx val="1296930127"/>
        <c:crosses val="autoZero"/>
        <c:auto val="1"/>
        <c:lblAlgn val="ctr"/>
        <c:lblOffset val="100"/>
        <c:noMultiLvlLbl val="0"/>
      </c:catAx>
      <c:valAx>
        <c:axId val="1296930127"/>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96941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9FD2E9">
                <a:alpha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Sheet1!$A$1:$A$12</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Sheet1!$B$1:$B$12</c:f>
              <c:numCache>
                <c:formatCode>General</c:formatCode>
                <c:ptCount val="12"/>
                <c:pt idx="0">
                  <c:v>2</c:v>
                </c:pt>
                <c:pt idx="1">
                  <c:v>4</c:v>
                </c:pt>
                <c:pt idx="2">
                  <c:v>4</c:v>
                </c:pt>
                <c:pt idx="3">
                  <c:v>4</c:v>
                </c:pt>
                <c:pt idx="4">
                  <c:v>4</c:v>
                </c:pt>
                <c:pt idx="5">
                  <c:v>4</c:v>
                </c:pt>
                <c:pt idx="6">
                  <c:v>5</c:v>
                </c:pt>
                <c:pt idx="7">
                  <c:v>6</c:v>
                </c:pt>
                <c:pt idx="8">
                  <c:v>7</c:v>
                </c:pt>
                <c:pt idx="9">
                  <c:v>8</c:v>
                </c:pt>
                <c:pt idx="10">
                  <c:v>8</c:v>
                </c:pt>
                <c:pt idx="11">
                  <c:v>8</c:v>
                </c:pt>
              </c:numCache>
            </c:numRef>
          </c:val>
          <c:extLst>
            <c:ext xmlns:c16="http://schemas.microsoft.com/office/drawing/2014/chart" uri="{C3380CC4-5D6E-409C-BE32-E72D297353CC}">
              <c16:uniqueId val="{00000000-57E5-470D-A9BD-CD5C219E07F1}"/>
            </c:ext>
          </c:extLst>
        </c:ser>
        <c:dLbls>
          <c:dLblPos val="inEnd"/>
          <c:showLegendKey val="0"/>
          <c:showVal val="1"/>
          <c:showCatName val="0"/>
          <c:showSerName val="0"/>
          <c:showPercent val="0"/>
          <c:showBubbleSize val="0"/>
        </c:dLbls>
        <c:gapWidth val="100"/>
        <c:overlap val="-24"/>
        <c:axId val="1296941167"/>
        <c:axId val="1296930127"/>
      </c:barChart>
      <c:catAx>
        <c:axId val="12969411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70BCDE"/>
                </a:solidFill>
                <a:latin typeface="+mn-lt"/>
                <a:ea typeface="+mn-ea"/>
                <a:cs typeface="+mn-cs"/>
              </a:defRPr>
            </a:pPr>
            <a:endParaRPr lang="en-US"/>
          </a:p>
        </c:txPr>
        <c:crossAx val="1296930127"/>
        <c:crosses val="autoZero"/>
        <c:auto val="1"/>
        <c:lblAlgn val="ctr"/>
        <c:lblOffset val="100"/>
        <c:noMultiLvlLbl val="0"/>
      </c:catAx>
      <c:valAx>
        <c:axId val="1296930127"/>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96941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FC8C5-00D0-40D5-9D29-8688385B47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23D5A79-C76D-4B32-8320-DECEF8D674C1}">
      <dgm:prSet/>
      <dgm:spPr/>
      <dgm:t>
        <a:bodyPr/>
        <a:lstStyle/>
        <a:p>
          <a:r>
            <a:rPr lang="en-US" dirty="0">
              <a:latin typeface="Aptos" panose="020B0004020202020204" pitchFamily="34" charset="0"/>
            </a:rPr>
            <a:t>Success Story</a:t>
          </a:r>
        </a:p>
      </dgm:t>
    </dgm:pt>
    <dgm:pt modelId="{18FE7E69-438B-4A57-BDCD-5CE88FE8851E}" type="parTrans" cxnId="{57442893-9619-449F-B14F-804C8B747A4F}">
      <dgm:prSet/>
      <dgm:spPr/>
      <dgm:t>
        <a:bodyPr/>
        <a:lstStyle/>
        <a:p>
          <a:endParaRPr lang="en-US">
            <a:latin typeface="Aptos" panose="020B0004020202020204" pitchFamily="34" charset="0"/>
          </a:endParaRPr>
        </a:p>
      </dgm:t>
    </dgm:pt>
    <dgm:pt modelId="{F8CBFF96-9C99-48FC-96F7-13126AF5A1FF}" type="sibTrans" cxnId="{57442893-9619-449F-B14F-804C8B747A4F}">
      <dgm:prSet/>
      <dgm:spPr/>
      <dgm:t>
        <a:bodyPr/>
        <a:lstStyle/>
        <a:p>
          <a:endParaRPr lang="en-US">
            <a:latin typeface="Aptos" panose="020B0004020202020204" pitchFamily="34" charset="0"/>
          </a:endParaRPr>
        </a:p>
      </dgm:t>
    </dgm:pt>
    <dgm:pt modelId="{08339307-3CE6-423A-989A-0BE7575C1257}">
      <dgm:prSet/>
      <dgm:spPr/>
      <dgm:t>
        <a:bodyPr/>
        <a:lstStyle/>
        <a:p>
          <a:r>
            <a:rPr lang="en-US">
              <a:latin typeface="Aptos" panose="020B0004020202020204" pitchFamily="34" charset="0"/>
            </a:rPr>
            <a:t>Project Selection</a:t>
          </a:r>
        </a:p>
      </dgm:t>
    </dgm:pt>
    <dgm:pt modelId="{1D818617-A102-4071-B92B-400FC8CA957F}" type="parTrans" cxnId="{71EB379C-64D8-4AA9-B3C2-AE2EF393489B}">
      <dgm:prSet/>
      <dgm:spPr/>
      <dgm:t>
        <a:bodyPr/>
        <a:lstStyle/>
        <a:p>
          <a:endParaRPr lang="en-US">
            <a:latin typeface="Aptos" panose="020B0004020202020204" pitchFamily="34" charset="0"/>
          </a:endParaRPr>
        </a:p>
      </dgm:t>
    </dgm:pt>
    <dgm:pt modelId="{6E3F4EB6-7CA0-4AE1-951B-9A332C733294}" type="sibTrans" cxnId="{71EB379C-64D8-4AA9-B3C2-AE2EF393489B}">
      <dgm:prSet/>
      <dgm:spPr/>
      <dgm:t>
        <a:bodyPr/>
        <a:lstStyle/>
        <a:p>
          <a:endParaRPr lang="en-US">
            <a:latin typeface="Aptos" panose="020B0004020202020204" pitchFamily="34" charset="0"/>
          </a:endParaRPr>
        </a:p>
      </dgm:t>
    </dgm:pt>
    <dgm:pt modelId="{2CC8A6D6-5EF6-428C-A0B4-01C5A9E0B322}">
      <dgm:prSet/>
      <dgm:spPr/>
      <dgm:t>
        <a:bodyPr/>
        <a:lstStyle/>
        <a:p>
          <a:r>
            <a:rPr lang="en-US">
              <a:latin typeface="Aptos" panose="020B0004020202020204" pitchFamily="34" charset="0"/>
            </a:rPr>
            <a:t>Engineering Staff Engagement</a:t>
          </a:r>
        </a:p>
      </dgm:t>
    </dgm:pt>
    <dgm:pt modelId="{E74DB46F-232E-4610-B764-898AC7B56D8A}" type="parTrans" cxnId="{58893622-F95D-4CC3-BEE3-BD0468749DE4}">
      <dgm:prSet/>
      <dgm:spPr/>
      <dgm:t>
        <a:bodyPr/>
        <a:lstStyle/>
        <a:p>
          <a:endParaRPr lang="en-US">
            <a:latin typeface="Aptos" panose="020B0004020202020204" pitchFamily="34" charset="0"/>
          </a:endParaRPr>
        </a:p>
      </dgm:t>
    </dgm:pt>
    <dgm:pt modelId="{11ACF7A3-F4CF-4179-BDC5-F6A46B97731B}" type="sibTrans" cxnId="{58893622-F95D-4CC3-BEE3-BD0468749DE4}">
      <dgm:prSet/>
      <dgm:spPr/>
      <dgm:t>
        <a:bodyPr/>
        <a:lstStyle/>
        <a:p>
          <a:endParaRPr lang="en-US">
            <a:latin typeface="Aptos" panose="020B0004020202020204" pitchFamily="34" charset="0"/>
          </a:endParaRPr>
        </a:p>
      </dgm:t>
    </dgm:pt>
    <dgm:pt modelId="{AA4E228A-BF7B-4DDD-93B7-FAF8BB4724C5}">
      <dgm:prSet/>
      <dgm:spPr/>
      <dgm:t>
        <a:bodyPr/>
        <a:lstStyle/>
        <a:p>
          <a:r>
            <a:rPr lang="en-US" dirty="0">
              <a:latin typeface="Aptos" panose="020B0004020202020204" pitchFamily="34" charset="0"/>
            </a:rPr>
            <a:t>Transition from “Steady Run” to “Sprint/Marathon”</a:t>
          </a:r>
        </a:p>
      </dgm:t>
    </dgm:pt>
    <dgm:pt modelId="{27DAFB09-078F-41C1-B4D7-7E14CBF3A4E0}" type="parTrans" cxnId="{94C0A108-6DD0-4123-9227-16CE9E342740}">
      <dgm:prSet/>
      <dgm:spPr/>
      <dgm:t>
        <a:bodyPr/>
        <a:lstStyle/>
        <a:p>
          <a:endParaRPr lang="en-US">
            <a:latin typeface="Aptos" panose="020B0004020202020204" pitchFamily="34" charset="0"/>
          </a:endParaRPr>
        </a:p>
      </dgm:t>
    </dgm:pt>
    <dgm:pt modelId="{241D4AFD-3EEF-42E8-8CDD-CDD7D5C79B1C}" type="sibTrans" cxnId="{94C0A108-6DD0-4123-9227-16CE9E342740}">
      <dgm:prSet/>
      <dgm:spPr/>
      <dgm:t>
        <a:bodyPr/>
        <a:lstStyle/>
        <a:p>
          <a:endParaRPr lang="en-US">
            <a:latin typeface="Aptos" panose="020B0004020202020204" pitchFamily="34" charset="0"/>
          </a:endParaRPr>
        </a:p>
      </dgm:t>
    </dgm:pt>
    <dgm:pt modelId="{C5A19C68-1718-432C-9A3A-A1785FDEDA04}">
      <dgm:prSet/>
      <dgm:spPr/>
      <dgm:t>
        <a:bodyPr/>
        <a:lstStyle/>
        <a:p>
          <a:r>
            <a:rPr lang="en-US">
              <a:latin typeface="Aptos" panose="020B0004020202020204" pitchFamily="34" charset="0"/>
            </a:rPr>
            <a:t>Develop Comprehensive Project Schedules</a:t>
          </a:r>
        </a:p>
      </dgm:t>
    </dgm:pt>
    <dgm:pt modelId="{68E03754-622D-4172-A717-9D9AE730EB12}" type="parTrans" cxnId="{6777C5C6-3B62-43CA-B585-5D11AE14BAC0}">
      <dgm:prSet/>
      <dgm:spPr/>
      <dgm:t>
        <a:bodyPr/>
        <a:lstStyle/>
        <a:p>
          <a:endParaRPr lang="en-US">
            <a:latin typeface="Aptos" panose="020B0004020202020204" pitchFamily="34" charset="0"/>
          </a:endParaRPr>
        </a:p>
      </dgm:t>
    </dgm:pt>
    <dgm:pt modelId="{CE1F145C-E3C0-4997-93B1-CE4B8D7485A0}" type="sibTrans" cxnId="{6777C5C6-3B62-43CA-B585-5D11AE14BAC0}">
      <dgm:prSet/>
      <dgm:spPr/>
      <dgm:t>
        <a:bodyPr/>
        <a:lstStyle/>
        <a:p>
          <a:endParaRPr lang="en-US">
            <a:latin typeface="Aptos" panose="020B0004020202020204" pitchFamily="34" charset="0"/>
          </a:endParaRPr>
        </a:p>
      </dgm:t>
    </dgm:pt>
    <dgm:pt modelId="{70ACAD69-89F6-4DF5-9012-89F4566C6CC0}">
      <dgm:prSet/>
      <dgm:spPr/>
      <dgm:t>
        <a:bodyPr/>
        <a:lstStyle/>
        <a:p>
          <a:r>
            <a:rPr lang="en-US" dirty="0">
              <a:latin typeface="Aptos" panose="020B0004020202020204" pitchFamily="34" charset="0"/>
            </a:rPr>
            <a:t>Major Factors Impacting Project Costs</a:t>
          </a:r>
        </a:p>
      </dgm:t>
    </dgm:pt>
    <dgm:pt modelId="{AE39D667-9EC4-4658-9770-2E2801A36192}" type="parTrans" cxnId="{C67ACB69-FCFF-4777-AA30-5DB1B128CC38}">
      <dgm:prSet/>
      <dgm:spPr/>
      <dgm:t>
        <a:bodyPr/>
        <a:lstStyle/>
        <a:p>
          <a:endParaRPr lang="en-US">
            <a:latin typeface="Aptos" panose="020B0004020202020204" pitchFamily="34" charset="0"/>
          </a:endParaRPr>
        </a:p>
      </dgm:t>
    </dgm:pt>
    <dgm:pt modelId="{FEBD86D3-E30F-4E76-AADF-D6DC03FFD3B6}" type="sibTrans" cxnId="{C67ACB69-FCFF-4777-AA30-5DB1B128CC38}">
      <dgm:prSet/>
      <dgm:spPr/>
      <dgm:t>
        <a:bodyPr/>
        <a:lstStyle/>
        <a:p>
          <a:endParaRPr lang="en-US">
            <a:latin typeface="Aptos" panose="020B0004020202020204" pitchFamily="34" charset="0"/>
          </a:endParaRPr>
        </a:p>
      </dgm:t>
    </dgm:pt>
    <dgm:pt modelId="{451E4FFA-825A-4B2D-A1DF-6F1CAE16E8F0}">
      <dgm:prSet/>
      <dgm:spPr/>
      <dgm:t>
        <a:bodyPr/>
        <a:lstStyle/>
        <a:p>
          <a:r>
            <a:rPr lang="en-US" dirty="0">
              <a:latin typeface="Aptos" panose="020B0004020202020204" pitchFamily="34" charset="0"/>
            </a:rPr>
            <a:t>Standing Up the Engineering Department in 2015</a:t>
          </a:r>
        </a:p>
      </dgm:t>
    </dgm:pt>
    <dgm:pt modelId="{EB488DAD-C828-46C8-B143-04AD88208CC7}" type="parTrans" cxnId="{CC1C867B-298B-4939-B414-689FB394FA04}">
      <dgm:prSet/>
      <dgm:spPr/>
      <dgm:t>
        <a:bodyPr/>
        <a:lstStyle/>
        <a:p>
          <a:endParaRPr lang="en-US"/>
        </a:p>
      </dgm:t>
    </dgm:pt>
    <dgm:pt modelId="{7C24B861-076E-457C-A407-BF28339EEC61}" type="sibTrans" cxnId="{CC1C867B-298B-4939-B414-689FB394FA04}">
      <dgm:prSet/>
      <dgm:spPr/>
      <dgm:t>
        <a:bodyPr/>
        <a:lstStyle/>
        <a:p>
          <a:endParaRPr lang="en-US"/>
        </a:p>
      </dgm:t>
    </dgm:pt>
    <dgm:pt modelId="{46735880-B08D-4F4C-91FC-6F11DE2B29A1}" type="pres">
      <dgm:prSet presAssocID="{BBDFC8C5-00D0-40D5-9D29-8688385B47C6}" presName="vert0" presStyleCnt="0">
        <dgm:presLayoutVars>
          <dgm:dir/>
          <dgm:animOne val="branch"/>
          <dgm:animLvl val="lvl"/>
        </dgm:presLayoutVars>
      </dgm:prSet>
      <dgm:spPr/>
    </dgm:pt>
    <dgm:pt modelId="{DC234252-41F9-42DF-88D6-6E8496338AFE}" type="pres">
      <dgm:prSet presAssocID="{323D5A79-C76D-4B32-8320-DECEF8D674C1}" presName="thickLine" presStyleLbl="alignNode1" presStyleIdx="0" presStyleCnt="7"/>
      <dgm:spPr/>
    </dgm:pt>
    <dgm:pt modelId="{B2AF64D7-F4D2-419F-ACB1-21815AE23ABD}" type="pres">
      <dgm:prSet presAssocID="{323D5A79-C76D-4B32-8320-DECEF8D674C1}" presName="horz1" presStyleCnt="0"/>
      <dgm:spPr/>
    </dgm:pt>
    <dgm:pt modelId="{C3757069-33F7-41C4-AEE1-C91590516039}" type="pres">
      <dgm:prSet presAssocID="{323D5A79-C76D-4B32-8320-DECEF8D674C1}" presName="tx1" presStyleLbl="revTx" presStyleIdx="0" presStyleCnt="7"/>
      <dgm:spPr/>
    </dgm:pt>
    <dgm:pt modelId="{6270E792-C0BE-4E9F-96B4-B0B728D027CE}" type="pres">
      <dgm:prSet presAssocID="{323D5A79-C76D-4B32-8320-DECEF8D674C1}" presName="vert1" presStyleCnt="0"/>
      <dgm:spPr/>
    </dgm:pt>
    <dgm:pt modelId="{F4893642-0932-4499-84BF-2157ED2E3A57}" type="pres">
      <dgm:prSet presAssocID="{08339307-3CE6-423A-989A-0BE7575C1257}" presName="thickLine" presStyleLbl="alignNode1" presStyleIdx="1" presStyleCnt="7"/>
      <dgm:spPr/>
    </dgm:pt>
    <dgm:pt modelId="{46853AEC-91F6-43C8-A1EA-846DDBC8F93F}" type="pres">
      <dgm:prSet presAssocID="{08339307-3CE6-423A-989A-0BE7575C1257}" presName="horz1" presStyleCnt="0"/>
      <dgm:spPr/>
    </dgm:pt>
    <dgm:pt modelId="{0017C0F6-3915-422C-B4F7-56C1FC33AA57}" type="pres">
      <dgm:prSet presAssocID="{08339307-3CE6-423A-989A-0BE7575C1257}" presName="tx1" presStyleLbl="revTx" presStyleIdx="1" presStyleCnt="7"/>
      <dgm:spPr/>
    </dgm:pt>
    <dgm:pt modelId="{3EFD6229-B520-48EE-BD43-5A3B2C2AB9C8}" type="pres">
      <dgm:prSet presAssocID="{08339307-3CE6-423A-989A-0BE7575C1257}" presName="vert1" presStyleCnt="0"/>
      <dgm:spPr/>
    </dgm:pt>
    <dgm:pt modelId="{6D22D0B1-D10E-40F2-944D-82BC7EFC9867}" type="pres">
      <dgm:prSet presAssocID="{2CC8A6D6-5EF6-428C-A0B4-01C5A9E0B322}" presName="thickLine" presStyleLbl="alignNode1" presStyleIdx="2" presStyleCnt="7"/>
      <dgm:spPr/>
    </dgm:pt>
    <dgm:pt modelId="{AE11F977-586B-4F79-A1E2-9D91101E0BEF}" type="pres">
      <dgm:prSet presAssocID="{2CC8A6D6-5EF6-428C-A0B4-01C5A9E0B322}" presName="horz1" presStyleCnt="0"/>
      <dgm:spPr/>
    </dgm:pt>
    <dgm:pt modelId="{1105497D-6B6A-43B5-9E21-E454B3BF9820}" type="pres">
      <dgm:prSet presAssocID="{2CC8A6D6-5EF6-428C-A0B4-01C5A9E0B322}" presName="tx1" presStyleLbl="revTx" presStyleIdx="2" presStyleCnt="7"/>
      <dgm:spPr/>
    </dgm:pt>
    <dgm:pt modelId="{7127F214-2CAF-4CE0-A1A7-82B67C45F1C8}" type="pres">
      <dgm:prSet presAssocID="{2CC8A6D6-5EF6-428C-A0B4-01C5A9E0B322}" presName="vert1" presStyleCnt="0"/>
      <dgm:spPr/>
    </dgm:pt>
    <dgm:pt modelId="{A89ED7F6-91ED-4BEA-A500-CDAFDBDBAFA7}" type="pres">
      <dgm:prSet presAssocID="{AA4E228A-BF7B-4DDD-93B7-FAF8BB4724C5}" presName="thickLine" presStyleLbl="alignNode1" presStyleIdx="3" presStyleCnt="7"/>
      <dgm:spPr/>
    </dgm:pt>
    <dgm:pt modelId="{0F833F98-A270-445B-8994-30A83E36E650}" type="pres">
      <dgm:prSet presAssocID="{AA4E228A-BF7B-4DDD-93B7-FAF8BB4724C5}" presName="horz1" presStyleCnt="0"/>
      <dgm:spPr/>
    </dgm:pt>
    <dgm:pt modelId="{357A2E83-B8B2-4AD7-8F26-A6CB31607211}" type="pres">
      <dgm:prSet presAssocID="{AA4E228A-BF7B-4DDD-93B7-FAF8BB4724C5}" presName="tx1" presStyleLbl="revTx" presStyleIdx="3" presStyleCnt="7"/>
      <dgm:spPr/>
    </dgm:pt>
    <dgm:pt modelId="{A767BE67-5379-4E54-8E52-9BCE47585A67}" type="pres">
      <dgm:prSet presAssocID="{AA4E228A-BF7B-4DDD-93B7-FAF8BB4724C5}" presName="vert1" presStyleCnt="0"/>
      <dgm:spPr/>
    </dgm:pt>
    <dgm:pt modelId="{3CDBE27F-E008-4B14-A23B-2F842B3A4368}" type="pres">
      <dgm:prSet presAssocID="{C5A19C68-1718-432C-9A3A-A1785FDEDA04}" presName="thickLine" presStyleLbl="alignNode1" presStyleIdx="4" presStyleCnt="7"/>
      <dgm:spPr/>
    </dgm:pt>
    <dgm:pt modelId="{49599925-906C-4859-943F-BE29887E09EE}" type="pres">
      <dgm:prSet presAssocID="{C5A19C68-1718-432C-9A3A-A1785FDEDA04}" presName="horz1" presStyleCnt="0"/>
      <dgm:spPr/>
    </dgm:pt>
    <dgm:pt modelId="{635E6183-C70E-485C-AF93-E7339F719AB2}" type="pres">
      <dgm:prSet presAssocID="{C5A19C68-1718-432C-9A3A-A1785FDEDA04}" presName="tx1" presStyleLbl="revTx" presStyleIdx="4" presStyleCnt="7"/>
      <dgm:spPr/>
    </dgm:pt>
    <dgm:pt modelId="{31C38477-1362-4548-A5BE-36E74D9AE483}" type="pres">
      <dgm:prSet presAssocID="{C5A19C68-1718-432C-9A3A-A1785FDEDA04}" presName="vert1" presStyleCnt="0"/>
      <dgm:spPr/>
    </dgm:pt>
    <dgm:pt modelId="{87AF825A-23E4-42E4-A55B-0164FC261E7B}" type="pres">
      <dgm:prSet presAssocID="{70ACAD69-89F6-4DF5-9012-89F4566C6CC0}" presName="thickLine" presStyleLbl="alignNode1" presStyleIdx="5" presStyleCnt="7"/>
      <dgm:spPr/>
    </dgm:pt>
    <dgm:pt modelId="{7BF9367B-ADF2-4487-A1B7-AD0BE680D0AE}" type="pres">
      <dgm:prSet presAssocID="{70ACAD69-89F6-4DF5-9012-89F4566C6CC0}" presName="horz1" presStyleCnt="0"/>
      <dgm:spPr/>
    </dgm:pt>
    <dgm:pt modelId="{63616D2D-F1EA-43DB-AB48-24CD15888856}" type="pres">
      <dgm:prSet presAssocID="{70ACAD69-89F6-4DF5-9012-89F4566C6CC0}" presName="tx1" presStyleLbl="revTx" presStyleIdx="5" presStyleCnt="7"/>
      <dgm:spPr/>
    </dgm:pt>
    <dgm:pt modelId="{EFF7522D-5BAD-416D-B1C2-C1B9ECAFD449}" type="pres">
      <dgm:prSet presAssocID="{70ACAD69-89F6-4DF5-9012-89F4566C6CC0}" presName="vert1" presStyleCnt="0"/>
      <dgm:spPr/>
    </dgm:pt>
    <dgm:pt modelId="{A920EC69-6E33-4DE9-89A4-81D0F39FB49B}" type="pres">
      <dgm:prSet presAssocID="{451E4FFA-825A-4B2D-A1DF-6F1CAE16E8F0}" presName="thickLine" presStyleLbl="alignNode1" presStyleIdx="6" presStyleCnt="7"/>
      <dgm:spPr/>
    </dgm:pt>
    <dgm:pt modelId="{CB3BECC8-D05E-4A8A-8C28-0E488F11D7FE}" type="pres">
      <dgm:prSet presAssocID="{451E4FFA-825A-4B2D-A1DF-6F1CAE16E8F0}" presName="horz1" presStyleCnt="0"/>
      <dgm:spPr/>
    </dgm:pt>
    <dgm:pt modelId="{E353BD45-9521-4349-97AD-F43BF833D9F3}" type="pres">
      <dgm:prSet presAssocID="{451E4FFA-825A-4B2D-A1DF-6F1CAE16E8F0}" presName="tx1" presStyleLbl="revTx" presStyleIdx="6" presStyleCnt="7"/>
      <dgm:spPr/>
    </dgm:pt>
    <dgm:pt modelId="{EDA366B8-2142-4CF7-9679-E7CD79520C98}" type="pres">
      <dgm:prSet presAssocID="{451E4FFA-825A-4B2D-A1DF-6F1CAE16E8F0}" presName="vert1" presStyleCnt="0"/>
      <dgm:spPr/>
    </dgm:pt>
  </dgm:ptLst>
  <dgm:cxnLst>
    <dgm:cxn modelId="{94C0A108-6DD0-4123-9227-16CE9E342740}" srcId="{BBDFC8C5-00D0-40D5-9D29-8688385B47C6}" destId="{AA4E228A-BF7B-4DDD-93B7-FAF8BB4724C5}" srcOrd="3" destOrd="0" parTransId="{27DAFB09-078F-41C1-B4D7-7E14CBF3A4E0}" sibTransId="{241D4AFD-3EEF-42E8-8CDD-CDD7D5C79B1C}"/>
    <dgm:cxn modelId="{905C9F0D-F239-4B96-9A74-F3D83965E615}" type="presOf" srcId="{C5A19C68-1718-432C-9A3A-A1785FDEDA04}" destId="{635E6183-C70E-485C-AF93-E7339F719AB2}" srcOrd="0" destOrd="0" presId="urn:microsoft.com/office/officeart/2008/layout/LinedList"/>
    <dgm:cxn modelId="{B83DA60D-70C2-4690-AB6D-82D03884A2BE}" type="presOf" srcId="{08339307-3CE6-423A-989A-0BE7575C1257}" destId="{0017C0F6-3915-422C-B4F7-56C1FC33AA57}" srcOrd="0" destOrd="0" presId="urn:microsoft.com/office/officeart/2008/layout/LinedList"/>
    <dgm:cxn modelId="{D2117B1E-E823-4218-BC18-395E25394E44}" type="presOf" srcId="{BBDFC8C5-00D0-40D5-9D29-8688385B47C6}" destId="{46735880-B08D-4F4C-91FC-6F11DE2B29A1}" srcOrd="0" destOrd="0" presId="urn:microsoft.com/office/officeart/2008/layout/LinedList"/>
    <dgm:cxn modelId="{58893622-F95D-4CC3-BEE3-BD0468749DE4}" srcId="{BBDFC8C5-00D0-40D5-9D29-8688385B47C6}" destId="{2CC8A6D6-5EF6-428C-A0B4-01C5A9E0B322}" srcOrd="2" destOrd="0" parTransId="{E74DB46F-232E-4610-B764-898AC7B56D8A}" sibTransId="{11ACF7A3-F4CF-4179-BDC5-F6A46B97731B}"/>
    <dgm:cxn modelId="{3DA72B37-4A6E-4AD7-9B05-281C0A1AFCE0}" type="presOf" srcId="{323D5A79-C76D-4B32-8320-DECEF8D674C1}" destId="{C3757069-33F7-41C4-AEE1-C91590516039}" srcOrd="0" destOrd="0" presId="urn:microsoft.com/office/officeart/2008/layout/LinedList"/>
    <dgm:cxn modelId="{C67ACB69-FCFF-4777-AA30-5DB1B128CC38}" srcId="{BBDFC8C5-00D0-40D5-9D29-8688385B47C6}" destId="{70ACAD69-89F6-4DF5-9012-89F4566C6CC0}" srcOrd="5" destOrd="0" parTransId="{AE39D667-9EC4-4658-9770-2E2801A36192}" sibTransId="{FEBD86D3-E30F-4E76-AADF-D6DC03FFD3B6}"/>
    <dgm:cxn modelId="{CC1C867B-298B-4939-B414-689FB394FA04}" srcId="{BBDFC8C5-00D0-40D5-9D29-8688385B47C6}" destId="{451E4FFA-825A-4B2D-A1DF-6F1CAE16E8F0}" srcOrd="6" destOrd="0" parTransId="{EB488DAD-C828-46C8-B143-04AD88208CC7}" sibTransId="{7C24B861-076E-457C-A407-BF28339EEC61}"/>
    <dgm:cxn modelId="{84D77981-A52F-415E-A155-AF53211BC7CF}" type="presOf" srcId="{AA4E228A-BF7B-4DDD-93B7-FAF8BB4724C5}" destId="{357A2E83-B8B2-4AD7-8F26-A6CB31607211}" srcOrd="0" destOrd="0" presId="urn:microsoft.com/office/officeart/2008/layout/LinedList"/>
    <dgm:cxn modelId="{79121B8C-5C6E-4D23-93AD-6BC13BEEE6A5}" type="presOf" srcId="{451E4FFA-825A-4B2D-A1DF-6F1CAE16E8F0}" destId="{E353BD45-9521-4349-97AD-F43BF833D9F3}" srcOrd="0" destOrd="0" presId="urn:microsoft.com/office/officeart/2008/layout/LinedList"/>
    <dgm:cxn modelId="{57442893-9619-449F-B14F-804C8B747A4F}" srcId="{BBDFC8C5-00D0-40D5-9D29-8688385B47C6}" destId="{323D5A79-C76D-4B32-8320-DECEF8D674C1}" srcOrd="0" destOrd="0" parTransId="{18FE7E69-438B-4A57-BDCD-5CE88FE8851E}" sibTransId="{F8CBFF96-9C99-48FC-96F7-13126AF5A1FF}"/>
    <dgm:cxn modelId="{71EB379C-64D8-4AA9-B3C2-AE2EF393489B}" srcId="{BBDFC8C5-00D0-40D5-9D29-8688385B47C6}" destId="{08339307-3CE6-423A-989A-0BE7575C1257}" srcOrd="1" destOrd="0" parTransId="{1D818617-A102-4071-B92B-400FC8CA957F}" sibTransId="{6E3F4EB6-7CA0-4AE1-951B-9A332C733294}"/>
    <dgm:cxn modelId="{6777C5C6-3B62-43CA-B585-5D11AE14BAC0}" srcId="{BBDFC8C5-00D0-40D5-9D29-8688385B47C6}" destId="{C5A19C68-1718-432C-9A3A-A1785FDEDA04}" srcOrd="4" destOrd="0" parTransId="{68E03754-622D-4172-A717-9D9AE730EB12}" sibTransId="{CE1F145C-E3C0-4997-93B1-CE4B8D7485A0}"/>
    <dgm:cxn modelId="{AE7EB2EB-E3D0-4F7A-BF04-6F3D80E7904A}" type="presOf" srcId="{2CC8A6D6-5EF6-428C-A0B4-01C5A9E0B322}" destId="{1105497D-6B6A-43B5-9E21-E454B3BF9820}" srcOrd="0" destOrd="0" presId="urn:microsoft.com/office/officeart/2008/layout/LinedList"/>
    <dgm:cxn modelId="{2A687AF1-F880-432D-89A6-58A821707C59}" type="presOf" srcId="{70ACAD69-89F6-4DF5-9012-89F4566C6CC0}" destId="{63616D2D-F1EA-43DB-AB48-24CD15888856}" srcOrd="0" destOrd="0" presId="urn:microsoft.com/office/officeart/2008/layout/LinedList"/>
    <dgm:cxn modelId="{4257706F-9542-47E2-932C-A8F3B54FF0D4}" type="presParOf" srcId="{46735880-B08D-4F4C-91FC-6F11DE2B29A1}" destId="{DC234252-41F9-42DF-88D6-6E8496338AFE}" srcOrd="0" destOrd="0" presId="urn:microsoft.com/office/officeart/2008/layout/LinedList"/>
    <dgm:cxn modelId="{953B3BBE-F786-41D6-AE54-9233229746C8}" type="presParOf" srcId="{46735880-B08D-4F4C-91FC-6F11DE2B29A1}" destId="{B2AF64D7-F4D2-419F-ACB1-21815AE23ABD}" srcOrd="1" destOrd="0" presId="urn:microsoft.com/office/officeart/2008/layout/LinedList"/>
    <dgm:cxn modelId="{5C1BBF15-3380-4330-9ED9-B6654B54D93C}" type="presParOf" srcId="{B2AF64D7-F4D2-419F-ACB1-21815AE23ABD}" destId="{C3757069-33F7-41C4-AEE1-C91590516039}" srcOrd="0" destOrd="0" presId="urn:microsoft.com/office/officeart/2008/layout/LinedList"/>
    <dgm:cxn modelId="{2FF94877-CD1A-423F-A810-067D39A41529}" type="presParOf" srcId="{B2AF64D7-F4D2-419F-ACB1-21815AE23ABD}" destId="{6270E792-C0BE-4E9F-96B4-B0B728D027CE}" srcOrd="1" destOrd="0" presId="urn:microsoft.com/office/officeart/2008/layout/LinedList"/>
    <dgm:cxn modelId="{EF6FD75A-D8B3-4733-A013-5A686B70AC18}" type="presParOf" srcId="{46735880-B08D-4F4C-91FC-6F11DE2B29A1}" destId="{F4893642-0932-4499-84BF-2157ED2E3A57}" srcOrd="2" destOrd="0" presId="urn:microsoft.com/office/officeart/2008/layout/LinedList"/>
    <dgm:cxn modelId="{F6028347-29DF-40E3-9D07-EAB81A1A6809}" type="presParOf" srcId="{46735880-B08D-4F4C-91FC-6F11DE2B29A1}" destId="{46853AEC-91F6-43C8-A1EA-846DDBC8F93F}" srcOrd="3" destOrd="0" presId="urn:microsoft.com/office/officeart/2008/layout/LinedList"/>
    <dgm:cxn modelId="{DE5C6A48-0DEB-456D-861A-F85829ACFC44}" type="presParOf" srcId="{46853AEC-91F6-43C8-A1EA-846DDBC8F93F}" destId="{0017C0F6-3915-422C-B4F7-56C1FC33AA57}" srcOrd="0" destOrd="0" presId="urn:microsoft.com/office/officeart/2008/layout/LinedList"/>
    <dgm:cxn modelId="{A58A81AF-F7FC-49E5-A1BC-C6BAA11888FD}" type="presParOf" srcId="{46853AEC-91F6-43C8-A1EA-846DDBC8F93F}" destId="{3EFD6229-B520-48EE-BD43-5A3B2C2AB9C8}" srcOrd="1" destOrd="0" presId="urn:microsoft.com/office/officeart/2008/layout/LinedList"/>
    <dgm:cxn modelId="{A12D2F51-0069-4E82-BEF3-CDF2A17B6359}" type="presParOf" srcId="{46735880-B08D-4F4C-91FC-6F11DE2B29A1}" destId="{6D22D0B1-D10E-40F2-944D-82BC7EFC9867}" srcOrd="4" destOrd="0" presId="urn:microsoft.com/office/officeart/2008/layout/LinedList"/>
    <dgm:cxn modelId="{D57F4F22-12FE-4999-B007-3DE4466F67EC}" type="presParOf" srcId="{46735880-B08D-4F4C-91FC-6F11DE2B29A1}" destId="{AE11F977-586B-4F79-A1E2-9D91101E0BEF}" srcOrd="5" destOrd="0" presId="urn:microsoft.com/office/officeart/2008/layout/LinedList"/>
    <dgm:cxn modelId="{EF8682D2-6E6F-49E2-B407-7DD9D5DDE70D}" type="presParOf" srcId="{AE11F977-586B-4F79-A1E2-9D91101E0BEF}" destId="{1105497D-6B6A-43B5-9E21-E454B3BF9820}" srcOrd="0" destOrd="0" presId="urn:microsoft.com/office/officeart/2008/layout/LinedList"/>
    <dgm:cxn modelId="{F72EA17B-B068-4155-B038-857E19EFEC1B}" type="presParOf" srcId="{AE11F977-586B-4F79-A1E2-9D91101E0BEF}" destId="{7127F214-2CAF-4CE0-A1A7-82B67C45F1C8}" srcOrd="1" destOrd="0" presId="urn:microsoft.com/office/officeart/2008/layout/LinedList"/>
    <dgm:cxn modelId="{0F7CE1DD-314C-48CC-8303-BBBE508D8D13}" type="presParOf" srcId="{46735880-B08D-4F4C-91FC-6F11DE2B29A1}" destId="{A89ED7F6-91ED-4BEA-A500-CDAFDBDBAFA7}" srcOrd="6" destOrd="0" presId="urn:microsoft.com/office/officeart/2008/layout/LinedList"/>
    <dgm:cxn modelId="{9C3E1104-A035-46E0-90DA-570FD6EC09B2}" type="presParOf" srcId="{46735880-B08D-4F4C-91FC-6F11DE2B29A1}" destId="{0F833F98-A270-445B-8994-30A83E36E650}" srcOrd="7" destOrd="0" presId="urn:microsoft.com/office/officeart/2008/layout/LinedList"/>
    <dgm:cxn modelId="{E583E0DD-73CA-4BC8-BFF3-4740821A79EC}" type="presParOf" srcId="{0F833F98-A270-445B-8994-30A83E36E650}" destId="{357A2E83-B8B2-4AD7-8F26-A6CB31607211}" srcOrd="0" destOrd="0" presId="urn:microsoft.com/office/officeart/2008/layout/LinedList"/>
    <dgm:cxn modelId="{53403A83-EFF8-472D-9D4E-9001246014DE}" type="presParOf" srcId="{0F833F98-A270-445B-8994-30A83E36E650}" destId="{A767BE67-5379-4E54-8E52-9BCE47585A67}" srcOrd="1" destOrd="0" presId="urn:microsoft.com/office/officeart/2008/layout/LinedList"/>
    <dgm:cxn modelId="{1A3ADFF9-8695-4A10-922D-D02198F52387}" type="presParOf" srcId="{46735880-B08D-4F4C-91FC-6F11DE2B29A1}" destId="{3CDBE27F-E008-4B14-A23B-2F842B3A4368}" srcOrd="8" destOrd="0" presId="urn:microsoft.com/office/officeart/2008/layout/LinedList"/>
    <dgm:cxn modelId="{B0E9B6A4-750E-44FA-9398-3C3323D58C6D}" type="presParOf" srcId="{46735880-B08D-4F4C-91FC-6F11DE2B29A1}" destId="{49599925-906C-4859-943F-BE29887E09EE}" srcOrd="9" destOrd="0" presId="urn:microsoft.com/office/officeart/2008/layout/LinedList"/>
    <dgm:cxn modelId="{D159F6F2-D33F-41DC-B793-B3C2FAAD3405}" type="presParOf" srcId="{49599925-906C-4859-943F-BE29887E09EE}" destId="{635E6183-C70E-485C-AF93-E7339F719AB2}" srcOrd="0" destOrd="0" presId="urn:microsoft.com/office/officeart/2008/layout/LinedList"/>
    <dgm:cxn modelId="{634A87D8-614D-4A2D-A051-702B356C8BCE}" type="presParOf" srcId="{49599925-906C-4859-943F-BE29887E09EE}" destId="{31C38477-1362-4548-A5BE-36E74D9AE483}" srcOrd="1" destOrd="0" presId="urn:microsoft.com/office/officeart/2008/layout/LinedList"/>
    <dgm:cxn modelId="{8A95E586-2FAF-4B16-A35B-71A85D7CBE64}" type="presParOf" srcId="{46735880-B08D-4F4C-91FC-6F11DE2B29A1}" destId="{87AF825A-23E4-42E4-A55B-0164FC261E7B}" srcOrd="10" destOrd="0" presId="urn:microsoft.com/office/officeart/2008/layout/LinedList"/>
    <dgm:cxn modelId="{D9380FF8-2E17-4D68-AA18-7A8E246DBB88}" type="presParOf" srcId="{46735880-B08D-4F4C-91FC-6F11DE2B29A1}" destId="{7BF9367B-ADF2-4487-A1B7-AD0BE680D0AE}" srcOrd="11" destOrd="0" presId="urn:microsoft.com/office/officeart/2008/layout/LinedList"/>
    <dgm:cxn modelId="{EC4AB745-5FF7-4BB2-9FC1-E58AFCF8E590}" type="presParOf" srcId="{7BF9367B-ADF2-4487-A1B7-AD0BE680D0AE}" destId="{63616D2D-F1EA-43DB-AB48-24CD15888856}" srcOrd="0" destOrd="0" presId="urn:microsoft.com/office/officeart/2008/layout/LinedList"/>
    <dgm:cxn modelId="{352C529D-9F0B-4FA4-B8C6-2CBF444D5697}" type="presParOf" srcId="{7BF9367B-ADF2-4487-A1B7-AD0BE680D0AE}" destId="{EFF7522D-5BAD-416D-B1C2-C1B9ECAFD449}" srcOrd="1" destOrd="0" presId="urn:microsoft.com/office/officeart/2008/layout/LinedList"/>
    <dgm:cxn modelId="{2AD62A93-381D-4EA1-86CE-C0DD1CE36582}" type="presParOf" srcId="{46735880-B08D-4F4C-91FC-6F11DE2B29A1}" destId="{A920EC69-6E33-4DE9-89A4-81D0F39FB49B}" srcOrd="12" destOrd="0" presId="urn:microsoft.com/office/officeart/2008/layout/LinedList"/>
    <dgm:cxn modelId="{5ED98FD6-97CE-499E-AF43-2F99DAF8FE32}" type="presParOf" srcId="{46735880-B08D-4F4C-91FC-6F11DE2B29A1}" destId="{CB3BECC8-D05E-4A8A-8C28-0E488F11D7FE}" srcOrd="13" destOrd="0" presId="urn:microsoft.com/office/officeart/2008/layout/LinedList"/>
    <dgm:cxn modelId="{32E60619-D684-4474-BBA9-EDFA0A954B15}" type="presParOf" srcId="{CB3BECC8-D05E-4A8A-8C28-0E488F11D7FE}" destId="{E353BD45-9521-4349-97AD-F43BF833D9F3}" srcOrd="0" destOrd="0" presId="urn:microsoft.com/office/officeart/2008/layout/LinedList"/>
    <dgm:cxn modelId="{7D52963B-3236-41B0-86E2-B5940BE6577A}" type="presParOf" srcId="{CB3BECC8-D05E-4A8A-8C28-0E488F11D7FE}" destId="{EDA366B8-2142-4CF7-9679-E7CD79520C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34252-41F9-42DF-88D6-6E8496338AFE}">
      <dsp:nvSpPr>
        <dsp:cNvPr id="0" name=""/>
        <dsp:cNvSpPr/>
      </dsp:nvSpPr>
      <dsp:spPr>
        <a:xfrm>
          <a:off x="0" y="625"/>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757069-33F7-41C4-AEE1-C91590516039}">
      <dsp:nvSpPr>
        <dsp:cNvPr id="0" name=""/>
        <dsp:cNvSpPr/>
      </dsp:nvSpPr>
      <dsp:spPr>
        <a:xfrm>
          <a:off x="0" y="625"/>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ptos" panose="020B0004020202020204" pitchFamily="34" charset="0"/>
            </a:rPr>
            <a:t>Success Story</a:t>
          </a:r>
        </a:p>
      </dsp:txBody>
      <dsp:txXfrm>
        <a:off x="0" y="625"/>
        <a:ext cx="7315200" cy="731341"/>
      </dsp:txXfrm>
    </dsp:sp>
    <dsp:sp modelId="{F4893642-0932-4499-84BF-2157ED2E3A57}">
      <dsp:nvSpPr>
        <dsp:cNvPr id="0" name=""/>
        <dsp:cNvSpPr/>
      </dsp:nvSpPr>
      <dsp:spPr>
        <a:xfrm>
          <a:off x="0" y="731966"/>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7C0F6-3915-422C-B4F7-56C1FC33AA57}">
      <dsp:nvSpPr>
        <dsp:cNvPr id="0" name=""/>
        <dsp:cNvSpPr/>
      </dsp:nvSpPr>
      <dsp:spPr>
        <a:xfrm>
          <a:off x="0" y="731966"/>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ptos" panose="020B0004020202020204" pitchFamily="34" charset="0"/>
            </a:rPr>
            <a:t>Project Selection</a:t>
          </a:r>
        </a:p>
      </dsp:txBody>
      <dsp:txXfrm>
        <a:off x="0" y="731966"/>
        <a:ext cx="7315200" cy="731341"/>
      </dsp:txXfrm>
    </dsp:sp>
    <dsp:sp modelId="{6D22D0B1-D10E-40F2-944D-82BC7EFC9867}">
      <dsp:nvSpPr>
        <dsp:cNvPr id="0" name=""/>
        <dsp:cNvSpPr/>
      </dsp:nvSpPr>
      <dsp:spPr>
        <a:xfrm>
          <a:off x="0" y="1463307"/>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05497D-6B6A-43B5-9E21-E454B3BF9820}">
      <dsp:nvSpPr>
        <dsp:cNvPr id="0" name=""/>
        <dsp:cNvSpPr/>
      </dsp:nvSpPr>
      <dsp:spPr>
        <a:xfrm>
          <a:off x="0" y="1463307"/>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ptos" panose="020B0004020202020204" pitchFamily="34" charset="0"/>
            </a:rPr>
            <a:t>Engineering Staff Engagement</a:t>
          </a:r>
        </a:p>
      </dsp:txBody>
      <dsp:txXfrm>
        <a:off x="0" y="1463307"/>
        <a:ext cx="7315200" cy="731341"/>
      </dsp:txXfrm>
    </dsp:sp>
    <dsp:sp modelId="{A89ED7F6-91ED-4BEA-A500-CDAFDBDBAFA7}">
      <dsp:nvSpPr>
        <dsp:cNvPr id="0" name=""/>
        <dsp:cNvSpPr/>
      </dsp:nvSpPr>
      <dsp:spPr>
        <a:xfrm>
          <a:off x="0" y="2194649"/>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A2E83-B8B2-4AD7-8F26-A6CB31607211}">
      <dsp:nvSpPr>
        <dsp:cNvPr id="0" name=""/>
        <dsp:cNvSpPr/>
      </dsp:nvSpPr>
      <dsp:spPr>
        <a:xfrm>
          <a:off x="0" y="2194649"/>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ptos" panose="020B0004020202020204" pitchFamily="34" charset="0"/>
            </a:rPr>
            <a:t>Transition from “Steady Run” to “Sprint/Marathon”</a:t>
          </a:r>
        </a:p>
      </dsp:txBody>
      <dsp:txXfrm>
        <a:off x="0" y="2194649"/>
        <a:ext cx="7315200" cy="731341"/>
      </dsp:txXfrm>
    </dsp:sp>
    <dsp:sp modelId="{3CDBE27F-E008-4B14-A23B-2F842B3A4368}">
      <dsp:nvSpPr>
        <dsp:cNvPr id="0" name=""/>
        <dsp:cNvSpPr/>
      </dsp:nvSpPr>
      <dsp:spPr>
        <a:xfrm>
          <a:off x="0" y="2925990"/>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5E6183-C70E-485C-AF93-E7339F719AB2}">
      <dsp:nvSpPr>
        <dsp:cNvPr id="0" name=""/>
        <dsp:cNvSpPr/>
      </dsp:nvSpPr>
      <dsp:spPr>
        <a:xfrm>
          <a:off x="0" y="2925990"/>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ptos" panose="020B0004020202020204" pitchFamily="34" charset="0"/>
            </a:rPr>
            <a:t>Develop Comprehensive Project Schedules</a:t>
          </a:r>
        </a:p>
      </dsp:txBody>
      <dsp:txXfrm>
        <a:off x="0" y="2925990"/>
        <a:ext cx="7315200" cy="731341"/>
      </dsp:txXfrm>
    </dsp:sp>
    <dsp:sp modelId="{87AF825A-23E4-42E4-A55B-0164FC261E7B}">
      <dsp:nvSpPr>
        <dsp:cNvPr id="0" name=""/>
        <dsp:cNvSpPr/>
      </dsp:nvSpPr>
      <dsp:spPr>
        <a:xfrm>
          <a:off x="0" y="3657332"/>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16D2D-F1EA-43DB-AB48-24CD15888856}">
      <dsp:nvSpPr>
        <dsp:cNvPr id="0" name=""/>
        <dsp:cNvSpPr/>
      </dsp:nvSpPr>
      <dsp:spPr>
        <a:xfrm>
          <a:off x="0" y="3657332"/>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ptos" panose="020B0004020202020204" pitchFamily="34" charset="0"/>
            </a:rPr>
            <a:t>Major Factors Impacting Project Costs</a:t>
          </a:r>
        </a:p>
      </dsp:txBody>
      <dsp:txXfrm>
        <a:off x="0" y="3657332"/>
        <a:ext cx="7315200" cy="731341"/>
      </dsp:txXfrm>
    </dsp:sp>
    <dsp:sp modelId="{A920EC69-6E33-4DE9-89A4-81D0F39FB49B}">
      <dsp:nvSpPr>
        <dsp:cNvPr id="0" name=""/>
        <dsp:cNvSpPr/>
      </dsp:nvSpPr>
      <dsp:spPr>
        <a:xfrm>
          <a:off x="0" y="4388673"/>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3BD45-9521-4349-97AD-F43BF833D9F3}">
      <dsp:nvSpPr>
        <dsp:cNvPr id="0" name=""/>
        <dsp:cNvSpPr/>
      </dsp:nvSpPr>
      <dsp:spPr>
        <a:xfrm>
          <a:off x="0" y="4388673"/>
          <a:ext cx="7315200" cy="73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Aptos" panose="020B0004020202020204" pitchFamily="34" charset="0"/>
            </a:rPr>
            <a:t>Standing Up the Engineering Department in 2015</a:t>
          </a:r>
        </a:p>
      </dsp:txBody>
      <dsp:txXfrm>
        <a:off x="0" y="4388673"/>
        <a:ext cx="7315200" cy="7313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52" tIns="46577" rIns="93152" bIns="4657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52" tIns="46577" rIns="93152" bIns="46577" rtlCol="0"/>
          <a:lstStyle>
            <a:lvl1pPr algn="r">
              <a:defRPr sz="1200"/>
            </a:lvl1pPr>
          </a:lstStyle>
          <a:p>
            <a:fld id="{D61030B9-332F-4F0D-9DC3-EB01EABE3A68}" type="datetimeFigureOut">
              <a:rPr lang="en-US" smtClean="0"/>
              <a:t>3/3/2026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2" tIns="46577" rIns="93152" bIns="4657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2" tIns="46577" rIns="93152" bIns="465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52" tIns="46577" rIns="93152" bIns="4657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52" tIns="46577" rIns="93152" bIns="46577" rtlCol="0" anchor="b"/>
          <a:lstStyle>
            <a:lvl1pPr algn="r">
              <a:defRPr sz="1200"/>
            </a:lvl1pPr>
          </a:lstStyle>
          <a:p>
            <a:fld id="{F7317915-6821-467D-9CF4-3A20C8F0E519}" type="slidenum">
              <a:rPr lang="en-US" smtClean="0"/>
              <a:t>‹#›</a:t>
            </a:fld>
            <a:endParaRPr lang="en-US"/>
          </a:p>
        </p:txBody>
      </p:sp>
    </p:spTree>
    <p:extLst>
      <p:ext uri="{BB962C8B-B14F-4D97-AF65-F5344CB8AC3E}">
        <p14:creationId xmlns:p14="http://schemas.microsoft.com/office/powerpoint/2010/main" val="1624282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619088">
              <a:defRPr/>
            </a:pPr>
            <a:fld id="{58957C2E-2C6D-4D91-A075-A4791A075E04}" type="slidenum">
              <a:rPr lang="en-US" sz="800">
                <a:solidFill>
                  <a:prstClr val="black"/>
                </a:solidFill>
                <a:latin typeface="Aptos" panose="02110004020202020204"/>
              </a:rPr>
              <a:pPr defTabSz="619088">
                <a:defRPr/>
              </a:pPr>
              <a:t>1</a:t>
            </a:fld>
            <a:endParaRPr lang="en-US" sz="800">
              <a:solidFill>
                <a:prstClr val="black"/>
              </a:solidFill>
              <a:latin typeface="Aptos" panose="02110004020202020204"/>
            </a:endParaRPr>
          </a:p>
        </p:txBody>
      </p:sp>
    </p:spTree>
    <p:extLst>
      <p:ext uri="{BB962C8B-B14F-4D97-AF65-F5344CB8AC3E}">
        <p14:creationId xmlns:p14="http://schemas.microsoft.com/office/powerpoint/2010/main" val="52016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74AEC-B635-71A2-CD7E-4F3640F12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66834-924D-D99C-82E4-CB7F33E22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9C0A0-81B2-3D83-EE1E-8A34964F22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FB1C8C-74AC-8176-3704-D4C3F9676E50}"/>
              </a:ext>
            </a:extLst>
          </p:cNvPr>
          <p:cNvSpPr>
            <a:spLocks noGrp="1"/>
          </p:cNvSpPr>
          <p:nvPr>
            <p:ph type="sldNum" sz="quarter" idx="5"/>
          </p:nvPr>
        </p:nvSpPr>
        <p:spPr/>
        <p:txBody>
          <a:bodyPr/>
          <a:lstStyle/>
          <a:p>
            <a:pPr defTabSz="931515">
              <a:defRPr/>
            </a:pPr>
            <a:fld id="{01DEC1C2-4645-48A1-B476-303A3C88B792}" type="slidenum">
              <a:rPr lang="en-US">
                <a:solidFill>
                  <a:prstClr val="black"/>
                </a:solidFill>
                <a:latin typeface="Calibri" panose="020F0502020204030204"/>
              </a:rPr>
              <a:pPr defTabSz="931515">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63075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17915-6821-467D-9CF4-3A20C8F0E519}" type="slidenum">
              <a:rPr lang="en-US" smtClean="0"/>
              <a:t>12</a:t>
            </a:fld>
            <a:endParaRPr lang="en-US"/>
          </a:p>
        </p:txBody>
      </p:sp>
    </p:spTree>
    <p:extLst>
      <p:ext uri="{BB962C8B-B14F-4D97-AF65-F5344CB8AC3E}">
        <p14:creationId xmlns:p14="http://schemas.microsoft.com/office/powerpoint/2010/main" val="92676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82977-2920-3B90-8AF4-81953A707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95AA1-072D-DC19-3B79-786B636B5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491FD-8276-F1DF-D59F-1EEAAC8E20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AC3308-3E12-4496-5530-AE4B435E2D98}"/>
              </a:ext>
            </a:extLst>
          </p:cNvPr>
          <p:cNvSpPr>
            <a:spLocks noGrp="1"/>
          </p:cNvSpPr>
          <p:nvPr>
            <p:ph type="sldNum" sz="quarter" idx="5"/>
          </p:nvPr>
        </p:nvSpPr>
        <p:spPr/>
        <p:txBody>
          <a:bodyPr/>
          <a:lstStyle/>
          <a:p>
            <a:pPr defTabSz="914273"/>
            <a:fld id="{F7317915-6821-467D-9CF4-3A20C8F0E519}" type="slidenum">
              <a:rPr lang="en-US">
                <a:solidFill>
                  <a:prstClr val="black"/>
                </a:solidFill>
                <a:latin typeface="Aptos" panose="02110004020202020204"/>
              </a:rPr>
              <a:pPr defTabSz="914273"/>
              <a:t>13</a:t>
            </a:fld>
            <a:endParaRPr lang="en-US">
              <a:solidFill>
                <a:prstClr val="black"/>
              </a:solidFill>
              <a:latin typeface="Aptos" panose="02110004020202020204"/>
            </a:endParaRPr>
          </a:p>
        </p:txBody>
      </p:sp>
    </p:spTree>
    <p:extLst>
      <p:ext uri="{BB962C8B-B14F-4D97-AF65-F5344CB8AC3E}">
        <p14:creationId xmlns:p14="http://schemas.microsoft.com/office/powerpoint/2010/main" val="56551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3AF9-0B2F-410A-0D56-7C601F347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D5A57-948B-54EE-F748-273B1E739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F00B1-DD36-5C49-DD6E-B3A4FA6FF8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6F6F1E-C8FF-D0C5-B81F-F0DA8B029417}"/>
              </a:ext>
            </a:extLst>
          </p:cNvPr>
          <p:cNvSpPr>
            <a:spLocks noGrp="1"/>
          </p:cNvSpPr>
          <p:nvPr>
            <p:ph type="sldNum" sz="quarter" idx="5"/>
          </p:nvPr>
        </p:nvSpPr>
        <p:spPr/>
        <p:txBody>
          <a:bodyPr/>
          <a:lstStyle/>
          <a:p>
            <a:pPr defTabSz="914273"/>
            <a:fld id="{F7317915-6821-467D-9CF4-3A20C8F0E519}" type="slidenum">
              <a:rPr lang="en-US">
                <a:solidFill>
                  <a:prstClr val="black"/>
                </a:solidFill>
                <a:latin typeface="Aptos" panose="02110004020202020204"/>
              </a:rPr>
              <a:pPr defTabSz="914273"/>
              <a:t>14</a:t>
            </a:fld>
            <a:endParaRPr lang="en-US">
              <a:solidFill>
                <a:prstClr val="black"/>
              </a:solidFill>
              <a:latin typeface="Aptos" panose="02110004020202020204"/>
            </a:endParaRPr>
          </a:p>
        </p:txBody>
      </p:sp>
    </p:spTree>
    <p:extLst>
      <p:ext uri="{BB962C8B-B14F-4D97-AF65-F5344CB8AC3E}">
        <p14:creationId xmlns:p14="http://schemas.microsoft.com/office/powerpoint/2010/main" val="384107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7EC9-1561-9291-BF1A-4B57BE5DE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B73EB-3CEC-A716-01FE-2C024F725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9A8EC-F52E-5719-CC5C-B7AB0224BAB4}"/>
              </a:ext>
            </a:extLst>
          </p:cNvPr>
          <p:cNvSpPr>
            <a:spLocks noGrp="1"/>
          </p:cNvSpPr>
          <p:nvPr>
            <p:ph type="body" idx="1"/>
          </p:nvPr>
        </p:nvSpPr>
        <p:spPr/>
        <p:txBody>
          <a:bodyPr/>
          <a:lstStyle/>
          <a:p>
            <a:r>
              <a:rPr lang="en-US" dirty="0"/>
              <a:t>City Council Presentation</a:t>
            </a:r>
          </a:p>
          <a:p>
            <a:r>
              <a:rPr lang="en-US" dirty="0"/>
              <a:t>Former Deputy City Manager</a:t>
            </a:r>
          </a:p>
          <a:p>
            <a:r>
              <a:rPr lang="en-US" dirty="0"/>
              <a:t>  February 2, 2015</a:t>
            </a:r>
          </a:p>
          <a:p>
            <a:r>
              <a:rPr lang="en-US" dirty="0"/>
              <a:t>      Time 2:20:40</a:t>
            </a:r>
          </a:p>
        </p:txBody>
      </p:sp>
      <p:sp>
        <p:nvSpPr>
          <p:cNvPr id="4" name="Slide Number Placeholder 3">
            <a:extLst>
              <a:ext uri="{FF2B5EF4-FFF2-40B4-BE49-F238E27FC236}">
                <a16:creationId xmlns:a16="http://schemas.microsoft.com/office/drawing/2014/main" id="{2BD11CE1-5045-264D-D57C-FCB58F75BA6E}"/>
              </a:ext>
            </a:extLst>
          </p:cNvPr>
          <p:cNvSpPr>
            <a:spLocks noGrp="1"/>
          </p:cNvSpPr>
          <p:nvPr>
            <p:ph type="sldNum" sz="quarter" idx="5"/>
          </p:nvPr>
        </p:nvSpPr>
        <p:spPr/>
        <p:txBody>
          <a:bodyPr/>
          <a:lstStyle/>
          <a:p>
            <a:pPr defTabSz="931515">
              <a:defRPr/>
            </a:pPr>
            <a:fld id="{01DEC1C2-4645-48A1-B476-303A3C88B792}" type="slidenum">
              <a:rPr lang="en-US">
                <a:solidFill>
                  <a:prstClr val="black"/>
                </a:solidFill>
                <a:latin typeface="Calibri" panose="020F0502020204030204"/>
              </a:rPr>
              <a:pPr defTabSz="931515">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06703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619088">
              <a:defRPr/>
            </a:pPr>
            <a:fld id="{58957C2E-2C6D-4D91-A075-A4791A075E04}" type="slidenum">
              <a:rPr lang="en-US" sz="800">
                <a:solidFill>
                  <a:prstClr val="black"/>
                </a:solidFill>
                <a:latin typeface="Aptos" panose="02110004020202020204"/>
              </a:rPr>
              <a:pPr defTabSz="619088">
                <a:defRPr/>
              </a:pPr>
              <a:t>16</a:t>
            </a:fld>
            <a:endParaRPr lang="en-US" sz="800">
              <a:solidFill>
                <a:prstClr val="black"/>
              </a:solidFill>
              <a:latin typeface="Aptos" panose="02110004020202020204"/>
            </a:endParaRPr>
          </a:p>
        </p:txBody>
      </p:sp>
    </p:spTree>
    <p:extLst>
      <p:ext uri="{BB962C8B-B14F-4D97-AF65-F5344CB8AC3E}">
        <p14:creationId xmlns:p14="http://schemas.microsoft.com/office/powerpoint/2010/main" val="1825459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E0765-E08B-AD90-C308-FA7888E8B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BF41B-CB4F-A45D-5C5B-4804E5307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052CA-CD37-7855-93DF-7842981273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38084-CDD5-D5A2-75CF-6849FC49397E}"/>
              </a:ext>
            </a:extLst>
          </p:cNvPr>
          <p:cNvSpPr>
            <a:spLocks noGrp="1"/>
          </p:cNvSpPr>
          <p:nvPr>
            <p:ph type="sldNum" sz="quarter" idx="5"/>
          </p:nvPr>
        </p:nvSpPr>
        <p:spPr/>
        <p:txBody>
          <a:bodyPr/>
          <a:lstStyle/>
          <a:p>
            <a:fld id="{F7317915-6821-467D-9CF4-3A20C8F0E519}" type="slidenum">
              <a:rPr lang="en-US" smtClean="0"/>
              <a:t>17</a:t>
            </a:fld>
            <a:endParaRPr lang="en-US"/>
          </a:p>
        </p:txBody>
      </p:sp>
    </p:spTree>
    <p:extLst>
      <p:ext uri="{BB962C8B-B14F-4D97-AF65-F5344CB8AC3E}">
        <p14:creationId xmlns:p14="http://schemas.microsoft.com/office/powerpoint/2010/main" val="350122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17915-6821-467D-9CF4-3A20C8F0E519}" type="slidenum">
              <a:rPr lang="en-US" smtClean="0"/>
              <a:t>18</a:t>
            </a:fld>
            <a:endParaRPr lang="en-US"/>
          </a:p>
        </p:txBody>
      </p:sp>
    </p:spTree>
    <p:extLst>
      <p:ext uri="{BB962C8B-B14F-4D97-AF65-F5344CB8AC3E}">
        <p14:creationId xmlns:p14="http://schemas.microsoft.com/office/powerpoint/2010/main" val="1457771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17915-6821-467D-9CF4-3A20C8F0E519}" type="slidenum">
              <a:rPr lang="en-US" smtClean="0"/>
              <a:t>19</a:t>
            </a:fld>
            <a:endParaRPr lang="en-US"/>
          </a:p>
        </p:txBody>
      </p:sp>
    </p:spTree>
    <p:extLst>
      <p:ext uri="{BB962C8B-B14F-4D97-AF65-F5344CB8AC3E}">
        <p14:creationId xmlns:p14="http://schemas.microsoft.com/office/powerpoint/2010/main" val="2386887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17915-6821-467D-9CF4-3A20C8F0E519}" type="slidenum">
              <a:rPr lang="en-US" smtClean="0"/>
              <a:t>20</a:t>
            </a:fld>
            <a:endParaRPr lang="en-US"/>
          </a:p>
        </p:txBody>
      </p:sp>
    </p:spTree>
    <p:extLst>
      <p:ext uri="{BB962C8B-B14F-4D97-AF65-F5344CB8AC3E}">
        <p14:creationId xmlns:p14="http://schemas.microsoft.com/office/powerpoint/2010/main" val="406855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17915-6821-467D-9CF4-3A20C8F0E519}" type="slidenum">
              <a:rPr lang="en-US" smtClean="0"/>
              <a:t>2</a:t>
            </a:fld>
            <a:endParaRPr lang="en-US"/>
          </a:p>
        </p:txBody>
      </p:sp>
    </p:spTree>
    <p:extLst>
      <p:ext uri="{BB962C8B-B14F-4D97-AF65-F5344CB8AC3E}">
        <p14:creationId xmlns:p14="http://schemas.microsoft.com/office/powerpoint/2010/main" val="3041778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17915-6821-467D-9CF4-3A20C8F0E519}" type="slidenum">
              <a:rPr lang="en-US" smtClean="0"/>
              <a:t>21</a:t>
            </a:fld>
            <a:endParaRPr lang="en-US"/>
          </a:p>
        </p:txBody>
      </p:sp>
    </p:spTree>
    <p:extLst>
      <p:ext uri="{BB962C8B-B14F-4D97-AF65-F5344CB8AC3E}">
        <p14:creationId xmlns:p14="http://schemas.microsoft.com/office/powerpoint/2010/main" val="2153226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539FE-7C3C-ECE9-9694-8D3500644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CC883-5A54-930D-9A85-82DCED6B0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B6805-687C-D294-E527-9FB3508B39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9C07FE-702B-C1CC-5F63-9D5B6DDD428B}"/>
              </a:ext>
            </a:extLst>
          </p:cNvPr>
          <p:cNvSpPr>
            <a:spLocks noGrp="1"/>
          </p:cNvSpPr>
          <p:nvPr>
            <p:ph type="sldNum" sz="quarter" idx="5"/>
          </p:nvPr>
        </p:nvSpPr>
        <p:spPr/>
        <p:txBody>
          <a:bodyPr/>
          <a:lstStyle/>
          <a:p>
            <a:fld id="{F7317915-6821-467D-9CF4-3A20C8F0E519}" type="slidenum">
              <a:rPr lang="en-US" smtClean="0"/>
              <a:t>22</a:t>
            </a:fld>
            <a:endParaRPr lang="en-US"/>
          </a:p>
        </p:txBody>
      </p:sp>
    </p:spTree>
    <p:extLst>
      <p:ext uri="{BB962C8B-B14F-4D97-AF65-F5344CB8AC3E}">
        <p14:creationId xmlns:p14="http://schemas.microsoft.com/office/powerpoint/2010/main" val="182417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15-6821-467D-9CF4-3A20C8F0E5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8022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6D5A9-04A8-A4E7-B677-D4DD4CD50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1C95B-F5DA-C15C-9FFD-B553AC65B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48502-40C8-CF71-740C-61BD83397F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CC1E6-FFD3-77CB-DEA4-7595B806A6CF}"/>
              </a:ext>
            </a:extLst>
          </p:cNvPr>
          <p:cNvSpPr>
            <a:spLocks noGrp="1"/>
          </p:cNvSpPr>
          <p:nvPr>
            <p:ph type="sldNum" sz="quarter" idx="5"/>
          </p:nvPr>
        </p:nvSpPr>
        <p:spPr/>
        <p:txBody>
          <a:bodyPr/>
          <a:lstStyle/>
          <a:p>
            <a:pPr defTabSz="931515">
              <a:defRPr/>
            </a:pPr>
            <a:fld id="{01DEC1C2-4645-48A1-B476-303A3C88B792}" type="slidenum">
              <a:rPr lang="en-US">
                <a:solidFill>
                  <a:prstClr val="black"/>
                </a:solidFill>
                <a:latin typeface="Calibri" panose="020F0502020204030204"/>
              </a:rPr>
              <a:pPr defTabSz="931515">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561554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EB78E-3FD8-72CA-E751-B5C39EC9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3C680-1033-6FFB-C30F-6F702CF2E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5187D-76C1-B703-FFF4-00180B8842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3D0900-5C3D-5108-3DDB-9D13F2EDA830}"/>
              </a:ext>
            </a:extLst>
          </p:cNvPr>
          <p:cNvSpPr>
            <a:spLocks noGrp="1"/>
          </p:cNvSpPr>
          <p:nvPr>
            <p:ph type="sldNum" sz="quarter" idx="5"/>
          </p:nvPr>
        </p:nvSpPr>
        <p:spPr/>
        <p:txBody>
          <a:bodyPr/>
          <a:lstStyle/>
          <a:p>
            <a:fld id="{F7317915-6821-467D-9CF4-3A20C8F0E519}" type="slidenum">
              <a:rPr lang="en-US" smtClean="0"/>
              <a:t>4</a:t>
            </a:fld>
            <a:endParaRPr lang="en-US"/>
          </a:p>
        </p:txBody>
      </p:sp>
    </p:spTree>
    <p:extLst>
      <p:ext uri="{BB962C8B-B14F-4D97-AF65-F5344CB8AC3E}">
        <p14:creationId xmlns:p14="http://schemas.microsoft.com/office/powerpoint/2010/main" val="91750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defTabSz="931515">
              <a:defRPr/>
            </a:pPr>
            <a:fld id="{6E80E2F8-C67E-4869-839B-08246EE63B7E}" type="slidenum">
              <a:rPr lang="en-US">
                <a:solidFill>
                  <a:prstClr val="black"/>
                </a:solidFill>
                <a:latin typeface="Aptos" panose="02110004020202020204"/>
              </a:rPr>
              <a:pPr defTabSz="931515">
                <a:defRPr/>
              </a:pPr>
              <a:t>5</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217293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4E3F-6A39-AAF9-5587-1A2633DC1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0F7EE-A048-E2CA-DB96-0DCAD9931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ED459-E1CC-F5F9-216A-24E08898A7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CB8A67-97D7-6A45-7F06-B13B7BB2B70C}"/>
              </a:ext>
            </a:extLst>
          </p:cNvPr>
          <p:cNvSpPr>
            <a:spLocks noGrp="1"/>
          </p:cNvSpPr>
          <p:nvPr>
            <p:ph type="sldNum" sz="quarter" idx="5"/>
          </p:nvPr>
        </p:nvSpPr>
        <p:spPr/>
        <p:txBody>
          <a:bodyPr/>
          <a:lstStyle/>
          <a:p>
            <a:fld id="{F7317915-6821-467D-9CF4-3A20C8F0E519}" type="slidenum">
              <a:rPr lang="en-US" smtClean="0"/>
              <a:t>7</a:t>
            </a:fld>
            <a:endParaRPr lang="en-US"/>
          </a:p>
        </p:txBody>
      </p:sp>
    </p:spTree>
    <p:extLst>
      <p:ext uri="{BB962C8B-B14F-4D97-AF65-F5344CB8AC3E}">
        <p14:creationId xmlns:p14="http://schemas.microsoft.com/office/powerpoint/2010/main" val="171959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C913-8BE2-6D6C-95EB-FA927E523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4C430-D0EB-E0E4-EB82-0CDDCE661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E0718-02CC-2005-30A1-2297A10B71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0ECDBD-2EC8-BA24-3F02-4F1371C923EF}"/>
              </a:ext>
            </a:extLst>
          </p:cNvPr>
          <p:cNvSpPr>
            <a:spLocks noGrp="1"/>
          </p:cNvSpPr>
          <p:nvPr>
            <p:ph type="sldNum" sz="quarter" idx="5"/>
          </p:nvPr>
        </p:nvSpPr>
        <p:spPr/>
        <p:txBody>
          <a:bodyPr/>
          <a:lstStyle/>
          <a:p>
            <a:pPr defTabSz="931515">
              <a:defRPr/>
            </a:pPr>
            <a:fld id="{01DEC1C2-4645-48A1-B476-303A3C88B792}" type="slidenum">
              <a:rPr lang="en-US">
                <a:solidFill>
                  <a:prstClr val="black"/>
                </a:solidFill>
                <a:latin typeface="Calibri" panose="020F0502020204030204"/>
              </a:rPr>
              <a:pPr defTabSz="93151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03864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3ACD-DCEE-3420-47CA-5765C81E6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27BE6-32F1-FA2A-5BAE-E38FEF6E1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C96E1-5025-24AB-D6D4-19C8C29BEA0B}"/>
              </a:ext>
            </a:extLst>
          </p:cNvPr>
          <p:cNvSpPr>
            <a:spLocks noGrp="1"/>
          </p:cNvSpPr>
          <p:nvPr>
            <p:ph type="body" idx="1"/>
          </p:nvPr>
        </p:nvSpPr>
        <p:spPr/>
        <p:txBody>
          <a:bodyPr/>
          <a:lstStyle/>
          <a:p>
            <a:r>
              <a:rPr lang="en-US" dirty="0"/>
              <a:t>City Council Presentation</a:t>
            </a:r>
          </a:p>
          <a:p>
            <a:r>
              <a:rPr lang="en-US" dirty="0"/>
              <a:t>Former Deputy City Manager</a:t>
            </a:r>
          </a:p>
          <a:p>
            <a:r>
              <a:rPr lang="en-US" dirty="0"/>
              <a:t>  February 2, 2015</a:t>
            </a:r>
          </a:p>
          <a:p>
            <a:r>
              <a:rPr lang="en-US" dirty="0"/>
              <a:t>      Time 2:21:40</a:t>
            </a:r>
          </a:p>
        </p:txBody>
      </p:sp>
      <p:sp>
        <p:nvSpPr>
          <p:cNvPr id="4" name="Slide Number Placeholder 3">
            <a:extLst>
              <a:ext uri="{FF2B5EF4-FFF2-40B4-BE49-F238E27FC236}">
                <a16:creationId xmlns:a16="http://schemas.microsoft.com/office/drawing/2014/main" id="{05646471-5398-67AD-288A-A4A9F84BEB31}"/>
              </a:ext>
            </a:extLst>
          </p:cNvPr>
          <p:cNvSpPr>
            <a:spLocks noGrp="1"/>
          </p:cNvSpPr>
          <p:nvPr>
            <p:ph type="sldNum" sz="quarter" idx="5"/>
          </p:nvPr>
        </p:nvSpPr>
        <p:spPr/>
        <p:txBody>
          <a:bodyPr/>
          <a:lstStyle/>
          <a:p>
            <a:pPr defTabSz="931515">
              <a:defRPr/>
            </a:pPr>
            <a:fld id="{01DEC1C2-4645-48A1-B476-303A3C88B792}" type="slidenum">
              <a:rPr lang="en-US">
                <a:solidFill>
                  <a:prstClr val="black"/>
                </a:solidFill>
                <a:latin typeface="Calibri" panose="020F0502020204030204"/>
              </a:rPr>
              <a:pPr defTabSz="931515">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31596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2B8B-139F-FECE-5E15-B7A235B3E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BAC29-E838-40FA-C479-73A62D864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03F51-D29E-2851-D7D5-3B41FE1AD4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892BC7-699E-A013-ABB6-989B407CB065}"/>
              </a:ext>
            </a:extLst>
          </p:cNvPr>
          <p:cNvSpPr>
            <a:spLocks noGrp="1"/>
          </p:cNvSpPr>
          <p:nvPr>
            <p:ph type="sldNum" sz="quarter" idx="5"/>
          </p:nvPr>
        </p:nvSpPr>
        <p:spPr/>
        <p:txBody>
          <a:bodyPr/>
          <a:lstStyle/>
          <a:p>
            <a:pPr defTabSz="931515">
              <a:defRPr/>
            </a:pPr>
            <a:fld id="{01DEC1C2-4645-48A1-B476-303A3C88B792}" type="slidenum">
              <a:rPr lang="en-US">
                <a:solidFill>
                  <a:prstClr val="black"/>
                </a:solidFill>
                <a:latin typeface="Calibri" panose="020F0502020204030204"/>
              </a:rPr>
              <a:pPr defTabSz="931515">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16918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4489-B053-D6A9-1AE8-C0E7CBB92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0124A0-037F-68DF-EFF1-5DAAF8A92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8C759-B29F-9B8A-54E8-3FDC81087E39}"/>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5" name="Footer Placeholder 4">
            <a:extLst>
              <a:ext uri="{FF2B5EF4-FFF2-40B4-BE49-F238E27FC236}">
                <a16:creationId xmlns:a16="http://schemas.microsoft.com/office/drawing/2014/main" id="{D928629D-6584-6F4A-CEFE-F6EA75FD4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B1CED-A61C-B1C8-DCFB-373359AD2C9A}"/>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208939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D9B2-6249-4DDE-0E5A-EDFB4F6C46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6B23A5-820C-47DC-EBC1-1E4E987AB6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04C13-59C6-08B6-4DB3-3CEE10AB5B11}"/>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5" name="Footer Placeholder 4">
            <a:extLst>
              <a:ext uri="{FF2B5EF4-FFF2-40B4-BE49-F238E27FC236}">
                <a16:creationId xmlns:a16="http://schemas.microsoft.com/office/drawing/2014/main" id="{07753207-20FA-9E60-ADC4-61CD5F3CE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42775-EE96-3050-DC26-2B180DCD2886}"/>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162306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ECF722-33C2-9AA4-FC73-7C836160B5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56CD41-1DF5-96AB-BD5C-C6DE9E71F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471A4-A937-B0DE-DBB1-E41424981730}"/>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5" name="Footer Placeholder 4">
            <a:extLst>
              <a:ext uri="{FF2B5EF4-FFF2-40B4-BE49-F238E27FC236}">
                <a16:creationId xmlns:a16="http://schemas.microsoft.com/office/drawing/2014/main" id="{7FF578F5-947E-7393-D4FC-EDD22935C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6C12A-14FC-DBC4-B238-B0B2747789C9}"/>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163184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17600" y="1828800"/>
            <a:ext cx="10058400" cy="37338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189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656937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91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72682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200" y="685800"/>
            <a:ext cx="4775200" cy="5486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685800"/>
            <a:ext cx="4775200" cy="5486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849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72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43840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A026-ED3C-6466-B43A-7921727D9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63DD9-D0E1-D3B0-E8BC-8F03443CAF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A0300-035A-DC23-6933-72D051AAA551}"/>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5" name="Footer Placeholder 4">
            <a:extLst>
              <a:ext uri="{FF2B5EF4-FFF2-40B4-BE49-F238E27FC236}">
                <a16:creationId xmlns:a16="http://schemas.microsoft.com/office/drawing/2014/main" id="{3C08A9BF-F369-A12E-5079-2271E1D7C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D0562-2212-569D-A60C-1C58C85A7314}"/>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67610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237495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32276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713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97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086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9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25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C00F1FD-96D5-4724-978B-14B5C7AC10E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6006"/>
            <a:ext cx="12191999" cy="6858000"/>
          </a:xfrm>
          <a:prstGeom prst="rect">
            <a:avLst/>
          </a:prstGeom>
        </p:spPr>
      </p:pic>
      <p:sp>
        <p:nvSpPr>
          <p:cNvPr id="2" name="Title 1"/>
          <p:cNvSpPr>
            <a:spLocks noGrp="1"/>
          </p:cNvSpPr>
          <p:nvPr>
            <p:ph type="ctrTitle"/>
          </p:nvPr>
        </p:nvSpPr>
        <p:spPr>
          <a:xfrm>
            <a:off x="1069848" y="49750"/>
            <a:ext cx="7315200" cy="3255264"/>
          </a:xfrm>
        </p:spPr>
        <p:txBody>
          <a:bodyPr anchor="b">
            <a:normAutofit/>
          </a:bodyPr>
          <a:lstStyle>
            <a:lvl1pPr algn="l">
              <a:defRPr sz="6600" spc="-100" baseline="0">
                <a:solidFill>
                  <a:schemeClr val="bg2">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3421548"/>
            <a:ext cx="7315200" cy="914400"/>
          </a:xfrm>
        </p:spPr>
        <p:txBody>
          <a:bodyPr anchor="t">
            <a:normAutofit/>
          </a:bodyPr>
          <a:lstStyle>
            <a:lvl1pPr marL="0" indent="0" algn="l">
              <a:buNone/>
              <a:defRPr sz="28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Tree>
    <p:extLst>
      <p:ext uri="{BB962C8B-B14F-4D97-AF65-F5344CB8AC3E}">
        <p14:creationId xmlns:p14="http://schemas.microsoft.com/office/powerpoint/2010/main" val="1433318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0933"/>
            <a:ext cx="11239500" cy="766083"/>
          </a:xfrm>
        </p:spPr>
        <p:txBody>
          <a:bodyPr/>
          <a:lstStyle>
            <a:lvl1pPr>
              <a:defRPr sz="48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07080"/>
            <a:ext cx="11239500" cy="4879848"/>
          </a:xfrm>
        </p:spPr>
        <p:txBody>
          <a:bodyPr anchor="t">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7089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298448"/>
            <a:ext cx="8064627" cy="3255264"/>
          </a:xfrm>
        </p:spPr>
        <p:txBody>
          <a:bodyPr anchor="b">
            <a:normAutofit/>
          </a:bodyPr>
          <a:lstStyle>
            <a:lvl1pPr>
              <a:defRPr sz="60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88136" y="4672584"/>
            <a:ext cx="8064627" cy="914400"/>
          </a:xfrm>
        </p:spPr>
        <p:txBody>
          <a:bodyPr anchor="t">
            <a:normAutofit/>
          </a:bodyPr>
          <a:lstStyle>
            <a:lvl1pPr marL="0" indent="0">
              <a:buNone/>
              <a:defRPr sz="24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7245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p:cNvSpPr>
            <a:spLocks noGrp="1"/>
          </p:cNvSpPr>
          <p:nvPr>
            <p:ph sz="half" idx="1"/>
          </p:nvPr>
        </p:nvSpPr>
        <p:spPr>
          <a:xfrm>
            <a:off x="4353687" y="1207080"/>
            <a:ext cx="3474720" cy="486537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18170" y="1207080"/>
            <a:ext cx="3474720" cy="486537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461E37B6-1B6F-4F4C-8292-EDEE38F6C7DD}"/>
              </a:ext>
            </a:extLst>
          </p:cNvPr>
          <p:cNvSpPr>
            <a:spLocks noGrp="1"/>
          </p:cNvSpPr>
          <p:nvPr>
            <p:ph sz="half" idx="10"/>
          </p:nvPr>
        </p:nvSpPr>
        <p:spPr>
          <a:xfrm>
            <a:off x="457200" y="1207080"/>
            <a:ext cx="3474720" cy="486537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254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339590" y="1211491"/>
            <a:ext cx="3474720" cy="807720"/>
          </a:xfrm>
        </p:spPr>
        <p:txBody>
          <a:bodyPr anchor="b">
            <a:normAutofit/>
          </a:bodyPr>
          <a:lstStyle>
            <a:lvl1pPr marL="0" indent="0">
              <a:spcBef>
                <a:spcPts val="0"/>
              </a:spcBef>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39590" y="2201971"/>
            <a:ext cx="3474720" cy="402336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1980" y="1211491"/>
            <a:ext cx="3474720" cy="813171"/>
          </a:xfrm>
        </p:spPr>
        <p:txBody>
          <a:bodyPr anchor="b">
            <a:normAutofit/>
          </a:bodyPr>
          <a:lstStyle>
            <a:lvl1pPr marL="0" indent="0">
              <a:spcBef>
                <a:spcPts val="0"/>
              </a:spcBef>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21980" y="2201971"/>
            <a:ext cx="3474720" cy="402336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90F5329D-3E7E-421B-8C08-E48041113950}"/>
              </a:ext>
            </a:extLst>
          </p:cNvPr>
          <p:cNvSpPr>
            <a:spLocks noGrp="1"/>
          </p:cNvSpPr>
          <p:nvPr>
            <p:ph type="body" sz="quarter" idx="13"/>
          </p:nvPr>
        </p:nvSpPr>
        <p:spPr>
          <a:xfrm>
            <a:off x="457200" y="1208852"/>
            <a:ext cx="3474720" cy="813171"/>
          </a:xfrm>
        </p:spPr>
        <p:txBody>
          <a:bodyPr anchor="b">
            <a:normAutofit/>
          </a:bodyPr>
          <a:lstStyle>
            <a:lvl1pPr marL="0" indent="0">
              <a:spcBef>
                <a:spcPts val="0"/>
              </a:spcBef>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4A164C3C-50DF-4064-97EF-651341BDC678}"/>
              </a:ext>
            </a:extLst>
          </p:cNvPr>
          <p:cNvSpPr>
            <a:spLocks noGrp="1"/>
          </p:cNvSpPr>
          <p:nvPr>
            <p:ph sz="quarter" idx="14"/>
          </p:nvPr>
        </p:nvSpPr>
        <p:spPr>
          <a:xfrm>
            <a:off x="457200" y="2199332"/>
            <a:ext cx="3474720" cy="402336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872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02BB-8F37-16E1-866E-4573BCCF66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B07EE-27F0-DF90-34EA-7BE5F7FDE2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EA184-A11E-6FDB-DBC5-CAE68D722300}"/>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5" name="Footer Placeholder 4">
            <a:extLst>
              <a:ext uri="{FF2B5EF4-FFF2-40B4-BE49-F238E27FC236}">
                <a16:creationId xmlns:a16="http://schemas.microsoft.com/office/drawing/2014/main" id="{B357E358-10E7-2E2A-1478-E7DE94103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00388-0B2A-234C-AF38-B71D28A24E79}"/>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1119781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2511654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74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6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6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5025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048165"/>
          </a:xfrm>
          <a:solidFill>
            <a:schemeClr val="bg1">
              <a:lumMod val="75000"/>
            </a:schemeClr>
          </a:solidFill>
        </p:spPr>
        <p:txBody>
          <a:bodyPr anchor="t">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6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7351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17600" y="1828800"/>
            <a:ext cx="10058400" cy="37338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585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2105-61C1-1572-2CB9-50A1ED2F2B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7110F-E99F-473F-EA26-7B8539321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DCA98-ED08-309F-E43E-C8DB80693650}"/>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5" name="Footer Placeholder 4">
            <a:extLst>
              <a:ext uri="{FF2B5EF4-FFF2-40B4-BE49-F238E27FC236}">
                <a16:creationId xmlns:a16="http://schemas.microsoft.com/office/drawing/2014/main" id="{E8C92DB6-2786-15DD-BAC6-2CC2C5FE5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A692-6BF7-1BE1-2F24-6B96CFEF5A1A}"/>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281737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8300-152D-8104-440E-12B5B5A7D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1D766-DEFF-2CD0-1BC3-4F04F72F7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1F176-DB4A-A623-E849-5FF5BDA3377D}"/>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5" name="Footer Placeholder 4">
            <a:extLst>
              <a:ext uri="{FF2B5EF4-FFF2-40B4-BE49-F238E27FC236}">
                <a16:creationId xmlns:a16="http://schemas.microsoft.com/office/drawing/2014/main" id="{35D8A025-48E9-6F53-BCE0-99B3F4E14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F66EE-8FFA-FDE4-AC54-7DC7B7488503}"/>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2466673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5D68-C591-3AD6-59D3-C8251C4A96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4B18E9-1D34-BC53-54A7-A39236CE67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72E5B2-2074-DC8B-14A9-B46638F62B5B}"/>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5" name="Footer Placeholder 4">
            <a:extLst>
              <a:ext uri="{FF2B5EF4-FFF2-40B4-BE49-F238E27FC236}">
                <a16:creationId xmlns:a16="http://schemas.microsoft.com/office/drawing/2014/main" id="{7AE61375-CC0C-DE42-B0FD-7F38DDD30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DBCFD-1088-3F63-E9B1-C87054BFB53F}"/>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3088446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D72A-6E00-86F3-5837-E5649407D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DC599-A4E6-BB91-5EFB-1A45495884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67879-00DF-1E48-EAC7-047C5C2C11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DC4CD-858E-0428-15E7-9CA2FC670B96}"/>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6" name="Footer Placeholder 5">
            <a:extLst>
              <a:ext uri="{FF2B5EF4-FFF2-40B4-BE49-F238E27FC236}">
                <a16:creationId xmlns:a16="http://schemas.microsoft.com/office/drawing/2014/main" id="{96ED6971-7EA9-F345-D4AC-F28932FFC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9B26A-54A2-C994-3707-DF225BFEA0C7}"/>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1205697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A6C4-52C3-3156-E6DE-2558FF97EE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4A8174-C947-E7D5-E804-ADBB9DD4C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EAC84-8B40-BAE1-7729-874F33350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132BE-F96B-0703-2E82-B3CBFAF21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845CC-6C5E-D559-1F65-0F443310A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41572B-323C-AB08-8167-31A5EBCBF41E}"/>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8" name="Footer Placeholder 7">
            <a:extLst>
              <a:ext uri="{FF2B5EF4-FFF2-40B4-BE49-F238E27FC236}">
                <a16:creationId xmlns:a16="http://schemas.microsoft.com/office/drawing/2014/main" id="{7A42758C-9255-4443-274E-7ED5CBE42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32A02C-D07D-A60B-D165-468B4EBAC5AD}"/>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70025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BB99-3137-EE0D-3CA5-31CF9FBC6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BE230-FC50-2E04-837C-8F520249CF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E7DD93-7532-4459-ACAE-C0522C9F73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83CEA0-4624-F6F9-B3AE-60012D859627}"/>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6" name="Footer Placeholder 5">
            <a:extLst>
              <a:ext uri="{FF2B5EF4-FFF2-40B4-BE49-F238E27FC236}">
                <a16:creationId xmlns:a16="http://schemas.microsoft.com/office/drawing/2014/main" id="{57C1EEA1-339B-30E6-8CD2-477880769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E4EF-FB10-9B52-47D7-260BA262531B}"/>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1161279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A7547-AB34-FCB8-B1BB-06C91D22AE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474C90-6DED-B060-F4CF-5CBCAB102552}"/>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4" name="Footer Placeholder 3">
            <a:extLst>
              <a:ext uri="{FF2B5EF4-FFF2-40B4-BE49-F238E27FC236}">
                <a16:creationId xmlns:a16="http://schemas.microsoft.com/office/drawing/2014/main" id="{4865B736-1586-E5D9-2175-8908E8E73E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09467-7C65-A10A-339D-FA6D8E1C2E86}"/>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80003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EB8A1-0572-D7C4-480C-EFE0C1C4DA8B}"/>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3" name="Footer Placeholder 2">
            <a:extLst>
              <a:ext uri="{FF2B5EF4-FFF2-40B4-BE49-F238E27FC236}">
                <a16:creationId xmlns:a16="http://schemas.microsoft.com/office/drawing/2014/main" id="{269D267A-0326-E603-5233-244CF974C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687CB9-F4A0-8126-A104-B4B74B4A885B}"/>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265794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DF51-4DD1-77B1-ED14-BE5050012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BC2411-D7CF-DD91-10DD-6A8EA181D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0A2841-F872-8F32-3B8C-88BF8B575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C33FF-A07C-64F0-DAC9-3DE734699FAE}"/>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6" name="Footer Placeholder 5">
            <a:extLst>
              <a:ext uri="{FF2B5EF4-FFF2-40B4-BE49-F238E27FC236}">
                <a16:creationId xmlns:a16="http://schemas.microsoft.com/office/drawing/2014/main" id="{2E6320D0-7142-C1EA-C5A6-CC54A9B47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86D47-7BCD-D6A8-4BED-F007A087F895}"/>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3483606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699C-446B-8194-5940-447A186F0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062AC4-8C23-070B-A75B-776B9BE36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8DE29D-F2D4-7473-BFB0-B72F58917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D01B4-D9BE-A06A-AD13-2B467C6EB649}"/>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6" name="Footer Placeholder 5">
            <a:extLst>
              <a:ext uri="{FF2B5EF4-FFF2-40B4-BE49-F238E27FC236}">
                <a16:creationId xmlns:a16="http://schemas.microsoft.com/office/drawing/2014/main" id="{8235699C-95C8-448B-2B7C-5A0718E4A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BD60F-B1E0-BCFB-E375-B9EDE20DB545}"/>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2302442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D34B-EFCE-97D7-5948-CC31073819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BDA431-C61A-807E-0E78-8541D09043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EE1B6-15D2-28B5-4EC5-65D1C7AF9579}"/>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5" name="Footer Placeholder 4">
            <a:extLst>
              <a:ext uri="{FF2B5EF4-FFF2-40B4-BE49-F238E27FC236}">
                <a16:creationId xmlns:a16="http://schemas.microsoft.com/office/drawing/2014/main" id="{BB5A59AC-CBB5-DF89-E0F5-032030BD0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E6AA0-4252-0240-198D-C83F11CA200F}"/>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345228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6AB8F-E1F8-CA1A-00FD-8D9A39C209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3A01E8-F672-4EB6-D8BA-D6480D238B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3CC90-F690-7028-F4AE-E0514FE6BE8D}"/>
              </a:ext>
            </a:extLst>
          </p:cNvPr>
          <p:cNvSpPr>
            <a:spLocks noGrp="1"/>
          </p:cNvSpPr>
          <p:nvPr>
            <p:ph type="dt" sz="half" idx="10"/>
          </p:nvPr>
        </p:nvSpPr>
        <p:spPr/>
        <p:txBody>
          <a:bodyPr/>
          <a:lstStyle/>
          <a:p>
            <a:fld id="{43A0A0C2-81C8-40D2-A5A0-C6A6AFF15F4D}" type="datetimeFigureOut">
              <a:rPr lang="en-US" smtClean="0"/>
              <a:t>3/3/2026</a:t>
            </a:fld>
            <a:endParaRPr lang="en-US"/>
          </a:p>
        </p:txBody>
      </p:sp>
      <p:sp>
        <p:nvSpPr>
          <p:cNvPr id="5" name="Footer Placeholder 4">
            <a:extLst>
              <a:ext uri="{FF2B5EF4-FFF2-40B4-BE49-F238E27FC236}">
                <a16:creationId xmlns:a16="http://schemas.microsoft.com/office/drawing/2014/main" id="{9120CB35-A765-FAF1-D1D5-9EA972C88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7490E-22A8-01D6-1E10-F73D58230C91}"/>
              </a:ext>
            </a:extLst>
          </p:cNvPr>
          <p:cNvSpPr>
            <a:spLocks noGrp="1"/>
          </p:cNvSpPr>
          <p:nvPr>
            <p:ph type="sldNum" sz="quarter" idx="12"/>
          </p:nvPr>
        </p:nvSpPr>
        <p:spPr/>
        <p:txBody>
          <a:bodyPr/>
          <a:lstStyle/>
          <a:p>
            <a:fld id="{7CC4FCDF-6974-43B4-9903-CE1DFA311C12}" type="slidenum">
              <a:rPr lang="en-US" smtClean="0"/>
              <a:t>‹#›</a:t>
            </a:fld>
            <a:endParaRPr lang="en-US"/>
          </a:p>
        </p:txBody>
      </p:sp>
    </p:spTree>
    <p:extLst>
      <p:ext uri="{BB962C8B-B14F-4D97-AF65-F5344CB8AC3E}">
        <p14:creationId xmlns:p14="http://schemas.microsoft.com/office/powerpoint/2010/main" val="2881467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17600" y="1828800"/>
            <a:ext cx="10058400" cy="37338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23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5598-B751-C32C-6A2B-9D0D3378D2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CB9BFA-82A6-557C-D0DA-C53E72989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EA7C9-8DCB-1A1F-80A5-A8CCD0EF03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447BA-CD5F-1D72-EF19-9C3B9984D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C2F63-3037-0D39-B90D-CFF7A3D727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8416BA-98DF-743A-8DEE-AA85C1D21EBD}"/>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8" name="Footer Placeholder 7">
            <a:extLst>
              <a:ext uri="{FF2B5EF4-FFF2-40B4-BE49-F238E27FC236}">
                <a16:creationId xmlns:a16="http://schemas.microsoft.com/office/drawing/2014/main" id="{D8248CC2-8A2F-5EAA-C06F-2F09999C2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1E91C1-78CF-6F11-8639-F118B52588A4}"/>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45880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76D7-814C-368F-77FA-EAED3C6D7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0FE84-8E5A-954C-6D4D-337A680E110B}"/>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4" name="Footer Placeholder 3">
            <a:extLst>
              <a:ext uri="{FF2B5EF4-FFF2-40B4-BE49-F238E27FC236}">
                <a16:creationId xmlns:a16="http://schemas.microsoft.com/office/drawing/2014/main" id="{0A7850E9-700B-90A4-24DF-BB82DBDDEE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3E4AD1-DC0B-103E-7E5F-6DE51E4A3859}"/>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111741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FE1D19-F394-E315-50C4-C132AEB99C36}"/>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3" name="Footer Placeholder 2">
            <a:extLst>
              <a:ext uri="{FF2B5EF4-FFF2-40B4-BE49-F238E27FC236}">
                <a16:creationId xmlns:a16="http://schemas.microsoft.com/office/drawing/2014/main" id="{01D7A642-BA4D-447B-0DD4-5AEEF2381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F78BC0-85AC-CD4C-0885-C05894654ABD}"/>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312441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BA44-42BC-F1B3-C930-842D533EB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FD971-3557-E6AE-7F95-70CE4B116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00DA17-26E5-5658-5CF9-9BDEE6A1D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B00482-EFF3-3319-F4A7-77B0CADD194D}"/>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6" name="Footer Placeholder 5">
            <a:extLst>
              <a:ext uri="{FF2B5EF4-FFF2-40B4-BE49-F238E27FC236}">
                <a16:creationId xmlns:a16="http://schemas.microsoft.com/office/drawing/2014/main" id="{3314B43B-CD90-8383-0573-7C8B5312D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CCA18-2C2D-D310-E752-31BD56919610}"/>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22202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C3F9-0415-5942-AEEF-EC46A5D09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3F16DA-081C-62BA-C887-B673653B4C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5AB9B-D9F8-E3A1-F040-F6321EF78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CFE6EF-88C8-E59D-391F-917B9DFB78A7}"/>
              </a:ext>
            </a:extLst>
          </p:cNvPr>
          <p:cNvSpPr>
            <a:spLocks noGrp="1"/>
          </p:cNvSpPr>
          <p:nvPr>
            <p:ph type="dt" sz="half" idx="10"/>
          </p:nvPr>
        </p:nvSpPr>
        <p:spPr/>
        <p:txBody>
          <a:bodyPr/>
          <a:lstStyle/>
          <a:p>
            <a:fld id="{A6C5BE5F-2827-4EDF-A81E-007BF2A62364}" type="datetimeFigureOut">
              <a:rPr lang="en-US" smtClean="0"/>
              <a:t>3/3/2026</a:t>
            </a:fld>
            <a:endParaRPr lang="en-US"/>
          </a:p>
        </p:txBody>
      </p:sp>
      <p:sp>
        <p:nvSpPr>
          <p:cNvPr id="6" name="Footer Placeholder 5">
            <a:extLst>
              <a:ext uri="{FF2B5EF4-FFF2-40B4-BE49-F238E27FC236}">
                <a16:creationId xmlns:a16="http://schemas.microsoft.com/office/drawing/2014/main" id="{1A62AAA3-9253-8C82-E20E-2B4798FAA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73D72-B82E-B137-68D9-605733CE616F}"/>
              </a:ext>
            </a:extLst>
          </p:cNvPr>
          <p:cNvSpPr>
            <a:spLocks noGrp="1"/>
          </p:cNvSpPr>
          <p:nvPr>
            <p:ph type="sldNum" sz="quarter" idx="12"/>
          </p:nvPr>
        </p:nvSpPr>
        <p:spPr/>
        <p:txBody>
          <a:bodyPr/>
          <a:lstStyle/>
          <a:p>
            <a:fld id="{1E3F5C8B-63A1-4ED7-B4FA-2108D14B168D}" type="slidenum">
              <a:rPr lang="en-US" smtClean="0"/>
              <a:t>‹#›</a:t>
            </a:fld>
            <a:endParaRPr lang="en-US"/>
          </a:p>
        </p:txBody>
      </p:sp>
    </p:spTree>
    <p:extLst>
      <p:ext uri="{BB962C8B-B14F-4D97-AF65-F5344CB8AC3E}">
        <p14:creationId xmlns:p14="http://schemas.microsoft.com/office/powerpoint/2010/main" val="322863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921CD-044F-79D8-A718-D5A584AF1C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F08492-3638-D415-FCB6-E00CA9139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0E0F6-EA4F-D6E8-04AB-7373B793B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C5BE5F-2827-4EDF-A81E-007BF2A62364}" type="datetimeFigureOut">
              <a:rPr lang="en-US" smtClean="0"/>
              <a:t>3/3/2026</a:t>
            </a:fld>
            <a:endParaRPr lang="en-US"/>
          </a:p>
        </p:txBody>
      </p:sp>
      <p:sp>
        <p:nvSpPr>
          <p:cNvPr id="5" name="Footer Placeholder 4">
            <a:extLst>
              <a:ext uri="{FF2B5EF4-FFF2-40B4-BE49-F238E27FC236}">
                <a16:creationId xmlns:a16="http://schemas.microsoft.com/office/drawing/2014/main" id="{104AC602-2CD1-5288-BF7A-152EDBD4B7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134E99-767C-B3EA-F57B-0BB626E12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F5C8B-63A1-4ED7-B4FA-2108D14B168D}" type="slidenum">
              <a:rPr lang="en-US" smtClean="0"/>
              <a:t>‹#›</a:t>
            </a:fld>
            <a:endParaRPr lang="en-US"/>
          </a:p>
        </p:txBody>
      </p:sp>
    </p:spTree>
    <p:extLst>
      <p:ext uri="{BB962C8B-B14F-4D97-AF65-F5344CB8AC3E}">
        <p14:creationId xmlns:p14="http://schemas.microsoft.com/office/powerpoint/2010/main" val="52248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219200" y="685800"/>
            <a:ext cx="9753600" cy="54864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a:t>Use this background for large graphics which do not require a title</a:t>
            </a:r>
          </a:p>
        </p:txBody>
      </p:sp>
    </p:spTree>
    <p:extLst>
      <p:ext uri="{BB962C8B-B14F-4D97-AF65-F5344CB8AC3E}">
        <p14:creationId xmlns:p14="http://schemas.microsoft.com/office/powerpoint/2010/main" val="1648673910"/>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ctr" rtl="0" eaLnBrk="0" fontAlgn="base" hangingPunct="0">
        <a:spcBef>
          <a:spcPct val="20000"/>
        </a:spcBef>
        <a:spcAft>
          <a:spcPct val="0"/>
        </a:spcAft>
        <a:defRPr sz="2400" b="1">
          <a:solidFill>
            <a:srgbClr val="DDDDDD"/>
          </a:solidFill>
          <a:latin typeface="+mn-lt"/>
          <a:ea typeface="+mn-ea"/>
          <a:cs typeface="+mn-cs"/>
        </a:defRPr>
      </a:lvl1pPr>
      <a:lvl2pPr marL="557213" indent="-214313" algn="l" rtl="0" eaLnBrk="0" fontAlgn="base" hangingPunct="0">
        <a:spcBef>
          <a:spcPct val="20000"/>
        </a:spcBef>
        <a:spcAft>
          <a:spcPct val="0"/>
        </a:spcAft>
        <a:defRPr sz="2100" b="1">
          <a:solidFill>
            <a:srgbClr val="DDDDDD"/>
          </a:solidFill>
          <a:latin typeface="+mn-lt"/>
        </a:defRPr>
      </a:lvl2pPr>
      <a:lvl3pPr marL="857250" indent="-171450" algn="l" rtl="0" eaLnBrk="0" fontAlgn="base" hangingPunct="0">
        <a:spcBef>
          <a:spcPct val="20000"/>
        </a:spcBef>
        <a:spcAft>
          <a:spcPct val="0"/>
        </a:spcAft>
        <a:defRPr sz="1800" b="1">
          <a:solidFill>
            <a:srgbClr val="DDDDDD"/>
          </a:solidFill>
          <a:latin typeface="+mn-lt"/>
        </a:defRPr>
      </a:lvl3pPr>
      <a:lvl4pPr marL="1200150" indent="-171450" algn="l" rtl="0" eaLnBrk="0" fontAlgn="base" hangingPunct="0">
        <a:spcBef>
          <a:spcPct val="20000"/>
        </a:spcBef>
        <a:spcAft>
          <a:spcPct val="0"/>
        </a:spcAft>
        <a:defRPr sz="1500" b="1">
          <a:solidFill>
            <a:srgbClr val="DDDDDD"/>
          </a:solidFill>
          <a:latin typeface="+mn-lt"/>
        </a:defRPr>
      </a:lvl4pPr>
      <a:lvl5pPr marL="1543050" indent="-171450" algn="l" rtl="0" eaLnBrk="0" fontAlgn="base" hangingPunct="0">
        <a:spcBef>
          <a:spcPct val="20000"/>
        </a:spcBef>
        <a:spcAft>
          <a:spcPct val="0"/>
        </a:spcAft>
        <a:defRPr sz="1500" b="1">
          <a:solidFill>
            <a:srgbClr val="DDDDDD"/>
          </a:solidFill>
          <a:latin typeface="+mn-lt"/>
        </a:defRPr>
      </a:lvl5pPr>
      <a:lvl6pPr marL="1885950" indent="-171450" algn="l" rtl="0" fontAlgn="base">
        <a:spcBef>
          <a:spcPct val="20000"/>
        </a:spcBef>
        <a:spcAft>
          <a:spcPct val="0"/>
        </a:spcAft>
        <a:defRPr sz="1500" b="1">
          <a:solidFill>
            <a:srgbClr val="DDDDDD"/>
          </a:solidFill>
          <a:latin typeface="+mn-lt"/>
        </a:defRPr>
      </a:lvl6pPr>
      <a:lvl7pPr marL="2228850" indent="-171450" algn="l" rtl="0" fontAlgn="base">
        <a:spcBef>
          <a:spcPct val="20000"/>
        </a:spcBef>
        <a:spcAft>
          <a:spcPct val="0"/>
        </a:spcAft>
        <a:defRPr sz="1500" b="1">
          <a:solidFill>
            <a:srgbClr val="DDDDDD"/>
          </a:solidFill>
          <a:latin typeface="+mn-lt"/>
        </a:defRPr>
      </a:lvl7pPr>
      <a:lvl8pPr marL="2571750" indent="-171450" algn="l" rtl="0" fontAlgn="base">
        <a:spcBef>
          <a:spcPct val="20000"/>
        </a:spcBef>
        <a:spcAft>
          <a:spcPct val="0"/>
        </a:spcAft>
        <a:defRPr sz="1500" b="1">
          <a:solidFill>
            <a:srgbClr val="DDDDDD"/>
          </a:solidFill>
          <a:latin typeface="+mn-lt"/>
        </a:defRPr>
      </a:lvl8pPr>
      <a:lvl9pPr marL="2914650" indent="-171450" algn="l" rtl="0" fontAlgn="base">
        <a:spcBef>
          <a:spcPct val="20000"/>
        </a:spcBef>
        <a:spcAft>
          <a:spcPct val="0"/>
        </a:spcAft>
        <a:defRPr sz="1500" b="1">
          <a:solidFill>
            <a:srgbClr val="DDDDD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Text, background pattern&#10;&#10;Description automatically generated with medium confidence">
            <a:extLst>
              <a:ext uri="{FF2B5EF4-FFF2-40B4-BE49-F238E27FC236}">
                <a16:creationId xmlns:a16="http://schemas.microsoft.com/office/drawing/2014/main" id="{0D0FF5F1-2A51-46C5-933D-D6EA1CA0EA62}"/>
              </a:ext>
            </a:extLst>
          </p:cNvPr>
          <p:cNvPicPr>
            <a:picLocks noGrp="1" noRot="1" noChangeAspect="1" noMove="1" noResize="1" noEditPoints="1" noAdjustHandles="1" noChangeArrowheads="1" noChangeShapeType="1" noCrop="1"/>
          </p:cNvPicPr>
          <p:nvPr userDrawn="1"/>
        </p:nvPicPr>
        <p:blipFill>
          <a:blip r:embed="rId12"/>
          <a:stretch>
            <a:fillRect/>
          </a:stretch>
        </p:blipFill>
        <p:spPr>
          <a:xfrm>
            <a:off x="0" y="0"/>
            <a:ext cx="12192000" cy="6858000"/>
          </a:xfrm>
          <a:prstGeom prst="rect">
            <a:avLst/>
          </a:prstGeom>
        </p:spPr>
      </p:pic>
      <p:sp>
        <p:nvSpPr>
          <p:cNvPr id="2" name="Title Placeholder 1"/>
          <p:cNvSpPr>
            <a:spLocks noGrp="1"/>
          </p:cNvSpPr>
          <p:nvPr>
            <p:ph type="title"/>
          </p:nvPr>
        </p:nvSpPr>
        <p:spPr>
          <a:xfrm>
            <a:off x="457200" y="285232"/>
            <a:ext cx="11239500" cy="7660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88030"/>
            <a:ext cx="11239500" cy="487984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45094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702" r:id="rId10"/>
  </p:sldLayoutIdLst>
  <p:hf sldNum="0" hdr="0" ftr="0" dt="0"/>
  <p:txStyles>
    <p:titleStyle>
      <a:lvl1pPr algn="l" defTabSz="914400" rtl="0" eaLnBrk="1" latinLnBrk="0" hangingPunct="1">
        <a:lnSpc>
          <a:spcPct val="90000"/>
        </a:lnSpc>
        <a:spcBef>
          <a:spcPct val="0"/>
        </a:spcBef>
        <a:buNone/>
        <a:defRPr sz="4400" kern="1200" spc="-60" baseline="0">
          <a:solidFill>
            <a:schemeClr val="accent1"/>
          </a:solidFill>
          <a:latin typeface="Arial" panose="020B0604020202020204" pitchFamily="34" charset="0"/>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800" kern="1200">
          <a:solidFill>
            <a:schemeClr val="tx1">
              <a:lumMod val="65000"/>
              <a:lumOff val="35000"/>
            </a:schemeClr>
          </a:solidFill>
          <a:latin typeface="Arial" panose="020B0604020202020204" pitchFamily="34" charset="0"/>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kern="1200">
          <a:solidFill>
            <a:schemeClr val="tx1">
              <a:lumMod val="65000"/>
              <a:lumOff val="35000"/>
            </a:schemeClr>
          </a:solidFill>
          <a:latin typeface="Arial" panose="020B0604020202020204" pitchFamily="34" charset="0"/>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kern="1200">
          <a:solidFill>
            <a:schemeClr val="tx1">
              <a:lumMod val="65000"/>
              <a:lumOff val="35000"/>
            </a:schemeClr>
          </a:solidFill>
          <a:latin typeface="Arial" panose="020B0604020202020204" pitchFamily="34" charset="0"/>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Arial" panose="020B0604020202020204" pitchFamily="34" charset="0"/>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C6806-92CD-DAA7-6998-FB2A20BF9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214CEE-3865-03C0-269F-C080E84C4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434AD-D259-F860-DDB4-648F839F5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A0A0C2-81C8-40D2-A5A0-C6A6AFF15F4D}" type="datetimeFigureOut">
              <a:rPr lang="en-US" smtClean="0"/>
              <a:t>3/3/2026</a:t>
            </a:fld>
            <a:endParaRPr lang="en-US"/>
          </a:p>
        </p:txBody>
      </p:sp>
      <p:sp>
        <p:nvSpPr>
          <p:cNvPr id="5" name="Footer Placeholder 4">
            <a:extLst>
              <a:ext uri="{FF2B5EF4-FFF2-40B4-BE49-F238E27FC236}">
                <a16:creationId xmlns:a16="http://schemas.microsoft.com/office/drawing/2014/main" id="{9D13482C-5B00-B4EB-DA5F-ECFFD7CF1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7D4FB4-6AE5-5326-74CB-E4CE6CAA5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C4FCDF-6974-43B4-9903-CE1DFA311C12}" type="slidenum">
              <a:rPr lang="en-US" smtClean="0"/>
              <a:t>‹#›</a:t>
            </a:fld>
            <a:endParaRPr lang="en-US"/>
          </a:p>
        </p:txBody>
      </p:sp>
    </p:spTree>
    <p:extLst>
      <p:ext uri="{BB962C8B-B14F-4D97-AF65-F5344CB8AC3E}">
        <p14:creationId xmlns:p14="http://schemas.microsoft.com/office/powerpoint/2010/main" val="36249403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17" Type="http://schemas.microsoft.com/office/2007/relationships/hdphoto" Target="../media/hdphoto4.wdp"/><Relationship Id="rId2" Type="http://schemas.openxmlformats.org/officeDocument/2006/relationships/notesSlide" Target="../notesSlides/notesSlide16.xml"/><Relationship Id="rId16" Type="http://schemas.openxmlformats.org/officeDocument/2006/relationships/image" Target="../media/image40.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68DF24E-7BE5-28F5-7557-392163E9A5DC}"/>
              </a:ext>
            </a:extLst>
          </p:cNvPr>
          <p:cNvSpPr/>
          <p:nvPr/>
        </p:nvSpPr>
        <p:spPr>
          <a:xfrm>
            <a:off x="4913194" y="2671135"/>
            <a:ext cx="7278806" cy="41868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8E8F9C5B-A082-30E8-9F0B-460F9B39A423}"/>
              </a:ext>
            </a:extLst>
          </p:cNvPr>
          <p:cNvPicPr>
            <a:picLocks noChangeAspect="1"/>
          </p:cNvPicPr>
          <p:nvPr/>
        </p:nvPicPr>
        <p:blipFill rotWithShape="1">
          <a:blip r:embed="rId3">
            <a:extLst>
              <a:ext uri="{28A0092B-C50C-407E-A947-70E740481C1C}">
                <a14:useLocalDpi xmlns:a14="http://schemas.microsoft.com/office/drawing/2010/main" val="0"/>
              </a:ext>
            </a:extLst>
          </a:blip>
          <a:srcRect l="538" r="538"/>
          <a:stretch/>
        </p:blipFill>
        <p:spPr>
          <a:xfrm>
            <a:off x="0" y="0"/>
            <a:ext cx="3259015" cy="2499221"/>
          </a:xfrm>
          <a:custGeom>
            <a:avLst/>
            <a:gdLst/>
            <a:ahLst/>
            <a:cxnLst/>
            <a:rect l="l" t="t" r="r" b="b"/>
            <a:pathLst>
              <a:path w="3255403" h="2505456">
                <a:moveTo>
                  <a:pt x="0" y="0"/>
                </a:moveTo>
                <a:lnTo>
                  <a:pt x="3255403" y="0"/>
                </a:lnTo>
                <a:lnTo>
                  <a:pt x="2094477" y="2505456"/>
                </a:lnTo>
                <a:lnTo>
                  <a:pt x="0" y="2505456"/>
                </a:lnTo>
                <a:close/>
              </a:path>
            </a:pathLst>
          </a:custGeom>
        </p:spPr>
      </p:pic>
      <p:pic>
        <p:nvPicPr>
          <p:cNvPr id="8" name="Picture 7">
            <a:extLst>
              <a:ext uri="{FF2B5EF4-FFF2-40B4-BE49-F238E27FC236}">
                <a16:creationId xmlns:a16="http://schemas.microsoft.com/office/drawing/2014/main" id="{823F657A-2772-DB63-023A-54D64A1A9112}"/>
              </a:ext>
            </a:extLst>
          </p:cNvPr>
          <p:cNvPicPr>
            <a:picLocks noChangeAspect="1"/>
          </p:cNvPicPr>
          <p:nvPr/>
        </p:nvPicPr>
        <p:blipFill rotWithShape="1">
          <a:blip r:embed="rId4">
            <a:extLst>
              <a:ext uri="{28A0092B-C50C-407E-A947-70E740481C1C}">
                <a14:useLocalDpi xmlns:a14="http://schemas.microsoft.com/office/drawing/2010/main" val="0"/>
              </a:ext>
            </a:extLst>
          </a:blip>
          <a:srcRect l="45" r="45"/>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4" name="Picture Placeholder 7">
            <a:extLst>
              <a:ext uri="{FF2B5EF4-FFF2-40B4-BE49-F238E27FC236}">
                <a16:creationId xmlns:a16="http://schemas.microsoft.com/office/drawing/2014/main" id="{F27456DC-7054-E667-6F87-222234095EEE}"/>
              </a:ext>
            </a:extLst>
          </p:cNvPr>
          <p:cNvPicPr>
            <a:picLocks noChangeAspect="1"/>
          </p:cNvPicPr>
          <p:nvPr/>
        </p:nvPicPr>
        <p:blipFill rotWithShape="1">
          <a:blip r:embed="rId5">
            <a:extLst>
              <a:ext uri="{28A0092B-C50C-407E-A947-70E740481C1C}">
                <a14:useLocalDpi xmlns:a14="http://schemas.microsoft.com/office/drawing/2010/main" val="0"/>
              </a:ext>
            </a:extLst>
          </a:blip>
          <a:srcRect l="-990" t="9017" r="987" b="29238"/>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17" name="Picture 16" descr="A curved road with bushes and bushes&#10;&#10;Description automatically generated">
            <a:extLst>
              <a:ext uri="{FF2B5EF4-FFF2-40B4-BE49-F238E27FC236}">
                <a16:creationId xmlns:a16="http://schemas.microsoft.com/office/drawing/2014/main" id="{C384311C-F934-2877-AD43-698DEBFF8A7E}"/>
              </a:ext>
            </a:extLst>
          </p:cNvPr>
          <p:cNvPicPr>
            <a:picLocks noChangeAspect="1"/>
          </p:cNvPicPr>
          <p:nvPr/>
        </p:nvPicPr>
        <p:blipFill rotWithShape="1">
          <a:blip r:embed="rId6">
            <a:extLst>
              <a:ext uri="{28A0092B-C50C-407E-A947-70E740481C1C}">
                <a14:useLocalDpi xmlns:a14="http://schemas.microsoft.com/office/drawing/2010/main" val="0"/>
              </a:ext>
            </a:extLst>
          </a:blip>
          <a:srcRect r="-2" b="21414"/>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pic>
        <p:nvPicPr>
          <p:cNvPr id="10" name="Picture 9" descr="A bus on the street&#10;&#10;Description automatically generated">
            <a:extLst>
              <a:ext uri="{FF2B5EF4-FFF2-40B4-BE49-F238E27FC236}">
                <a16:creationId xmlns:a16="http://schemas.microsoft.com/office/drawing/2014/main" id="{BFFB7A50-8187-984F-A65C-CC47164839F2}"/>
              </a:ext>
            </a:extLst>
          </p:cNvPr>
          <p:cNvPicPr>
            <a:picLocks noChangeAspect="1"/>
          </p:cNvPicPr>
          <p:nvPr/>
        </p:nvPicPr>
        <p:blipFill rotWithShape="1">
          <a:blip r:embed="rId7">
            <a:extLst>
              <a:ext uri="{28A0092B-C50C-407E-A947-70E740481C1C}">
                <a14:useLocalDpi xmlns:a14="http://schemas.microsoft.com/office/drawing/2010/main" val="0"/>
              </a:ext>
            </a:extLst>
          </a:blip>
          <a:srcRect l="9484" r="1" b="1"/>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29" name="Rectangle 28">
            <a:extLst>
              <a:ext uri="{FF2B5EF4-FFF2-40B4-BE49-F238E27FC236}">
                <a16:creationId xmlns:a16="http://schemas.microsoft.com/office/drawing/2014/main" id="{C1E91907-57D5-5CE9-5BBB-832240B09EE2}"/>
              </a:ext>
            </a:extLst>
          </p:cNvPr>
          <p:cNvSpPr/>
          <p:nvPr/>
        </p:nvSpPr>
        <p:spPr>
          <a:xfrm>
            <a:off x="0" y="5791200"/>
            <a:ext cx="12192000" cy="1066790"/>
          </a:xfrm>
          <a:prstGeom prst="rect">
            <a:avLst/>
          </a:prstGeom>
          <a:gradFill flip="none" rotWithShape="1">
            <a:gsLst>
              <a:gs pos="0">
                <a:schemeClr val="accent1">
                  <a:lumMod val="5000"/>
                  <a:lumOff val="95000"/>
                  <a:alpha val="0"/>
                </a:schemeClr>
              </a:gs>
              <a:gs pos="57000">
                <a:schemeClr val="tx1">
                  <a:alpha val="22000"/>
                </a:schemeClr>
              </a:gs>
              <a:gs pos="80000">
                <a:schemeClr val="tx1">
                  <a:alpha val="33000"/>
                </a:schemeClr>
              </a:gs>
              <a:gs pos="100000">
                <a:schemeClr val="tx1">
                  <a:alpha val="44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descr="A black and white logo&#10;&#10;Description automatically generated">
            <a:extLst>
              <a:ext uri="{FF2B5EF4-FFF2-40B4-BE49-F238E27FC236}">
                <a16:creationId xmlns:a16="http://schemas.microsoft.com/office/drawing/2014/main" id="{7FE43DBE-495E-D83D-48B2-FC87374986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588" y="5936006"/>
            <a:ext cx="3073281" cy="921984"/>
          </a:xfrm>
          <a:prstGeom prst="rect">
            <a:avLst/>
          </a:prstGeom>
          <a:effectLst>
            <a:outerShdw blurRad="50800" dist="38100" dir="2700000" sx="101000" sy="101000" algn="tl" rotWithShape="0">
              <a:prstClr val="black">
                <a:alpha val="97000"/>
              </a:prstClr>
            </a:outerShdw>
          </a:effectLst>
        </p:spPr>
      </p:pic>
      <p:sp>
        <p:nvSpPr>
          <p:cNvPr id="6" name="Title 4">
            <a:extLst>
              <a:ext uri="{FF2B5EF4-FFF2-40B4-BE49-F238E27FC236}">
                <a16:creationId xmlns:a16="http://schemas.microsoft.com/office/drawing/2014/main" id="{2A0BC24F-8D9A-5C11-741C-7724CAF9B6FE}"/>
              </a:ext>
            </a:extLst>
          </p:cNvPr>
          <p:cNvSpPr txBox="1">
            <a:spLocks/>
          </p:cNvSpPr>
          <p:nvPr/>
        </p:nvSpPr>
        <p:spPr>
          <a:xfrm>
            <a:off x="6292027" y="4733594"/>
            <a:ext cx="5980075" cy="84125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Display" panose="02110004020202020204"/>
                <a:ea typeface="+mj-ea"/>
                <a:cs typeface="+mj-cs"/>
              </a:rPr>
              <a:t>Transportation Bond </a:t>
            </a:r>
          </a:p>
        </p:txBody>
      </p:sp>
      <p:pic>
        <p:nvPicPr>
          <p:cNvPr id="14" name="Picture 13" descr="A traffic light with a street sign&#10;&#10;Description automatically generated">
            <a:extLst>
              <a:ext uri="{FF2B5EF4-FFF2-40B4-BE49-F238E27FC236}">
                <a16:creationId xmlns:a16="http://schemas.microsoft.com/office/drawing/2014/main" id="{7C874B18-0368-5E76-2C51-F564277BC994}"/>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100457" y="2540483"/>
            <a:ext cx="3251748" cy="1625876"/>
          </a:xfrm>
          <a:prstGeom prst="ellipse">
            <a:avLst/>
          </a:prstGeom>
          <a:effectLst>
            <a:softEdge rad="381000"/>
          </a:effectLst>
        </p:spPr>
      </p:pic>
      <p:pic>
        <p:nvPicPr>
          <p:cNvPr id="15" name="Picture 14" descr="A person holding a wheel&#10;&#10;Description automatically generated">
            <a:extLst>
              <a:ext uri="{FF2B5EF4-FFF2-40B4-BE49-F238E27FC236}">
                <a16:creationId xmlns:a16="http://schemas.microsoft.com/office/drawing/2014/main" id="{0C3D932B-AA90-4711-D121-9395770C913B}"/>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04381" y="5438066"/>
            <a:ext cx="2133763" cy="1419923"/>
          </a:xfrm>
          <a:prstGeom prst="ellipse">
            <a:avLst/>
          </a:prstGeom>
          <a:effectLst>
            <a:softEdge rad="533400"/>
          </a:effectLst>
        </p:spPr>
      </p:pic>
      <p:cxnSp>
        <p:nvCxnSpPr>
          <p:cNvPr id="20" name="Straight Connector 19">
            <a:extLst>
              <a:ext uri="{FF2B5EF4-FFF2-40B4-BE49-F238E27FC236}">
                <a16:creationId xmlns:a16="http://schemas.microsoft.com/office/drawing/2014/main" id="{0949FCC7-1590-CC2B-32D8-297DB7D2E6A1}"/>
              </a:ext>
            </a:extLst>
          </p:cNvPr>
          <p:cNvCxnSpPr>
            <a:cxnSpLocks/>
          </p:cNvCxnSpPr>
          <p:nvPr/>
        </p:nvCxnSpPr>
        <p:spPr>
          <a:xfrm flipH="1">
            <a:off x="5125453" y="2540483"/>
            <a:ext cx="2133763" cy="4642370"/>
          </a:xfrm>
          <a:prstGeom prst="line">
            <a:avLst/>
          </a:prstGeom>
          <a:ln w="1714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AAD18F7-AC9C-5D95-8EF9-32DD19C751DA}"/>
              </a:ext>
            </a:extLst>
          </p:cNvPr>
          <p:cNvSpPr txBox="1"/>
          <p:nvPr/>
        </p:nvSpPr>
        <p:spPr>
          <a:xfrm>
            <a:off x="9100457" y="6321610"/>
            <a:ext cx="2997956" cy="523220"/>
          </a:xfrm>
          <a:prstGeom prst="rect">
            <a:avLst/>
          </a:prstGeom>
          <a:noFill/>
        </p:spPr>
        <p:txBody>
          <a:bodyPr wrap="square" rtlCol="0">
            <a:spAutoFit/>
          </a:bodyPr>
          <a:lstStyle/>
          <a:p>
            <a:pPr algn="ctr"/>
            <a:r>
              <a:rPr lang="en-US" sz="1400" dirty="0">
                <a:solidFill>
                  <a:schemeClr val="bg1">
                    <a:lumMod val="95000"/>
                  </a:schemeClr>
                </a:solidFill>
              </a:rPr>
              <a:t>Ad Hoc Transportation Committee</a:t>
            </a:r>
          </a:p>
          <a:p>
            <a:pPr algn="ctr"/>
            <a:r>
              <a:rPr lang="en-US" sz="1400" dirty="0">
                <a:solidFill>
                  <a:schemeClr val="bg1">
                    <a:lumMod val="95000"/>
                  </a:schemeClr>
                </a:solidFill>
              </a:rPr>
              <a:t>April 17, 2025</a:t>
            </a:r>
          </a:p>
        </p:txBody>
      </p:sp>
      <p:sp>
        <p:nvSpPr>
          <p:cNvPr id="3" name="Title 4">
            <a:extLst>
              <a:ext uri="{FF2B5EF4-FFF2-40B4-BE49-F238E27FC236}">
                <a16:creationId xmlns:a16="http://schemas.microsoft.com/office/drawing/2014/main" id="{E5FC1811-D01A-A6F9-419B-B9750678C4C6}"/>
              </a:ext>
            </a:extLst>
          </p:cNvPr>
          <p:cNvSpPr txBox="1">
            <a:spLocks/>
          </p:cNvSpPr>
          <p:nvPr/>
        </p:nvSpPr>
        <p:spPr>
          <a:xfrm>
            <a:off x="-2" y="2658501"/>
            <a:ext cx="12191999" cy="1419922"/>
          </a:xfrm>
          <a:prstGeom prst="rect">
            <a:avLst/>
          </a:prstGeom>
          <a:solidFill>
            <a:schemeClr val="accent1">
              <a:lumMod val="50000"/>
            </a:schemeClr>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200"/>
              </a:spcBef>
              <a:spcAft>
                <a:spcPts val="600"/>
              </a:spcAft>
              <a:buClrTx/>
              <a:buSzTx/>
              <a:buFontTx/>
              <a:buNone/>
              <a:tabLst/>
              <a:defRPr/>
            </a:pPr>
            <a:r>
              <a:rPr lang="en-US" sz="7200" dirty="0">
                <a:solidFill>
                  <a:schemeClr val="tx2">
                    <a:lumMod val="10000"/>
                    <a:lumOff val="90000"/>
                  </a:schemeClr>
                </a:solidFill>
                <a:latin typeface="Aptos Display" panose="02110004020202020204"/>
              </a:rPr>
              <a:t>Preliminary Debrief</a:t>
            </a:r>
            <a:endParaRPr kumimoji="0" lang="en-US" sz="7200" b="0" i="0" u="none" strike="noStrike" kern="1200" cap="none" spc="0" normalizeH="0" baseline="0" noProof="0" dirty="0">
              <a:ln>
                <a:noFill/>
              </a:ln>
              <a:solidFill>
                <a:schemeClr val="tx2">
                  <a:lumMod val="10000"/>
                  <a:lumOff val="90000"/>
                </a:schemeClr>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332888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12B2B-1294-16FC-74F4-9D18EFEE1D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5E19A5-5479-B211-A766-CE41CB5526FA}"/>
              </a:ext>
            </a:extLst>
          </p:cNvPr>
          <p:cNvSpPr/>
          <p:nvPr/>
        </p:nvSpPr>
        <p:spPr>
          <a:xfrm>
            <a:off x="0" y="6032810"/>
            <a:ext cx="12192000" cy="82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CA5036D-DEF2-AB80-5F7C-482BC0A5EFFA}"/>
              </a:ext>
            </a:extLst>
          </p:cNvPr>
          <p:cNvGraphicFramePr>
            <a:graphicFrameLocks noGrp="1"/>
          </p:cNvGraphicFramePr>
          <p:nvPr>
            <p:extLst>
              <p:ext uri="{D42A27DB-BD31-4B8C-83A1-F6EECF244321}">
                <p14:modId xmlns:p14="http://schemas.microsoft.com/office/powerpoint/2010/main" val="1238123949"/>
              </p:ext>
            </p:extLst>
          </p:nvPr>
        </p:nvGraphicFramePr>
        <p:xfrm>
          <a:off x="651641" y="1393820"/>
          <a:ext cx="11330152" cy="5430520"/>
        </p:xfrm>
        <a:graphic>
          <a:graphicData uri="http://schemas.openxmlformats.org/drawingml/2006/table">
            <a:tbl>
              <a:tblPr firstRow="1" bandRow="1">
                <a:tableStyleId>{5C22544A-7EE6-4342-B048-85BDC9FD1C3A}</a:tableStyleId>
              </a:tblPr>
              <a:tblGrid>
                <a:gridCol w="3331780">
                  <a:extLst>
                    <a:ext uri="{9D8B030D-6E8A-4147-A177-3AD203B41FA5}">
                      <a16:colId xmlns:a16="http://schemas.microsoft.com/office/drawing/2014/main" val="762385374"/>
                    </a:ext>
                  </a:extLst>
                </a:gridCol>
                <a:gridCol w="7998372">
                  <a:extLst>
                    <a:ext uri="{9D8B030D-6E8A-4147-A177-3AD203B41FA5}">
                      <a16:colId xmlns:a16="http://schemas.microsoft.com/office/drawing/2014/main" val="1385171878"/>
                    </a:ext>
                  </a:extLst>
                </a:gridCol>
              </a:tblGrid>
              <a:tr h="370840">
                <a:tc>
                  <a:txBody>
                    <a:bodyPr/>
                    <a:lstStyle/>
                    <a:p>
                      <a:pPr algn="ctr"/>
                      <a:r>
                        <a:rPr lang="en-US" b="1" dirty="0">
                          <a:solidFill>
                            <a:schemeClr val="tx2">
                              <a:lumMod val="90000"/>
                              <a:lumOff val="10000"/>
                            </a:schemeClr>
                          </a:solidFill>
                          <a:latin typeface="Aptos" panose="020B0004020202020204" pitchFamily="34" charset="0"/>
                        </a:rPr>
                        <a:t>Project</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2">
                              <a:lumMod val="90000"/>
                              <a:lumOff val="10000"/>
                            </a:schemeClr>
                          </a:solidFill>
                          <a:latin typeface="Aptos" panose="020B0004020202020204" pitchFamily="34" charset="0"/>
                        </a:rPr>
                        <a:t>Factors Impacting Project Duration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71685"/>
                  </a:ext>
                </a:extLst>
              </a:tr>
              <a:tr h="370840">
                <a:tc>
                  <a:txBody>
                    <a:bodyPr/>
                    <a:lstStyle/>
                    <a:p>
                      <a:r>
                        <a:rPr lang="en-US" sz="1700" b="0" dirty="0">
                          <a:solidFill>
                            <a:schemeClr val="tx2">
                              <a:lumMod val="90000"/>
                              <a:lumOff val="10000"/>
                            </a:schemeClr>
                          </a:solidFill>
                          <a:latin typeface="Aptos" panose="020B0004020202020204" pitchFamily="34" charset="0"/>
                        </a:rPr>
                        <a:t>Eastwood Rd Access: Phase 1</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Autumn Hall/St Mark’s Church coordination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396292"/>
                  </a:ext>
                </a:extLst>
              </a:tr>
              <a:tr h="370840">
                <a:tc>
                  <a:txBody>
                    <a:bodyPr/>
                    <a:lstStyle/>
                    <a:p>
                      <a:r>
                        <a:rPr lang="en-US" sz="1700" b="0" dirty="0">
                          <a:solidFill>
                            <a:schemeClr val="tx2">
                              <a:lumMod val="90000"/>
                              <a:lumOff val="10000"/>
                            </a:schemeClr>
                          </a:solidFill>
                          <a:latin typeface="Aptos" panose="020B0004020202020204" pitchFamily="34" charset="0"/>
                        </a:rPr>
                        <a:t>Eastwood Rd Access: Phase 2</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Lidl agreement issues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3067769"/>
                  </a:ext>
                </a:extLst>
              </a:tr>
              <a:tr h="370840">
                <a:tc>
                  <a:txBody>
                    <a:bodyPr/>
                    <a:lstStyle/>
                    <a:p>
                      <a:r>
                        <a:rPr lang="en-US" sz="1700" b="0" dirty="0">
                          <a:solidFill>
                            <a:schemeClr val="tx2">
                              <a:lumMod val="90000"/>
                              <a:lumOff val="10000"/>
                            </a:schemeClr>
                          </a:solidFill>
                          <a:latin typeface="Aptos" panose="020B0004020202020204" pitchFamily="34" charset="0"/>
                        </a:rPr>
                        <a:t>Carolina Beach Rd</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NCDOT funding on/off</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6511222"/>
                  </a:ext>
                </a:extLst>
              </a:tr>
              <a:tr h="370840">
                <a:tc>
                  <a:txBody>
                    <a:bodyPr/>
                    <a:lstStyle/>
                    <a:p>
                      <a:r>
                        <a:rPr lang="en-US" sz="1700" b="0" dirty="0">
                          <a:solidFill>
                            <a:schemeClr val="tx2">
                              <a:lumMod val="90000"/>
                              <a:lumOff val="10000"/>
                            </a:schemeClr>
                          </a:solidFill>
                          <a:latin typeface="Aptos" panose="020B0004020202020204" pitchFamily="34" charset="0"/>
                        </a:rPr>
                        <a:t>Hurst Dr Extension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UNCW rejection after 3 years negotiating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6718835"/>
                  </a:ext>
                </a:extLst>
              </a:tr>
              <a:tr h="370840">
                <a:tc>
                  <a:txBody>
                    <a:bodyPr/>
                    <a:lstStyle/>
                    <a:p>
                      <a:r>
                        <a:rPr lang="en-US" sz="1700" b="0" dirty="0">
                          <a:solidFill>
                            <a:schemeClr val="tx2">
                              <a:lumMod val="90000"/>
                              <a:lumOff val="10000"/>
                            </a:schemeClr>
                          </a:solidFill>
                          <a:latin typeface="Aptos" panose="020B0004020202020204" pitchFamily="34" charset="0"/>
                        </a:rPr>
                        <a:t>Kerr Ave Trail</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700" b="0" dirty="0">
                          <a:solidFill>
                            <a:schemeClr val="tx2">
                              <a:lumMod val="90000"/>
                              <a:lumOff val="10000"/>
                            </a:schemeClr>
                          </a:solidFill>
                          <a:latin typeface="Aptos" panose="020B0004020202020204" pitchFamily="34" charset="0"/>
                        </a:rPr>
                        <a:t>UNCW rejection after 3 years negotiating, extended project length</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215327"/>
                  </a:ext>
                </a:extLst>
              </a:tr>
              <a:tr h="370840">
                <a:tc>
                  <a:txBody>
                    <a:bodyPr/>
                    <a:lstStyle/>
                    <a:p>
                      <a:r>
                        <a:rPr lang="en-US" sz="1700" b="0" dirty="0">
                          <a:solidFill>
                            <a:schemeClr val="tx2">
                              <a:lumMod val="90000"/>
                              <a:lumOff val="10000"/>
                            </a:schemeClr>
                          </a:solidFill>
                          <a:latin typeface="Aptos" panose="020B0004020202020204" pitchFamily="34" charset="0"/>
                        </a:rPr>
                        <a:t>Wrightsville Ave Sidewalk</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Property acquisition, Duke utility relocations, tree evaluation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5227220"/>
                  </a:ext>
                </a:extLst>
              </a:tr>
              <a:tr h="370840">
                <a:tc>
                  <a:txBody>
                    <a:bodyPr/>
                    <a:lstStyle/>
                    <a:p>
                      <a:r>
                        <a:rPr lang="en-US" sz="1700" b="0" dirty="0">
                          <a:solidFill>
                            <a:schemeClr val="tx2">
                              <a:lumMod val="90000"/>
                              <a:lumOff val="10000"/>
                            </a:schemeClr>
                          </a:solidFill>
                          <a:latin typeface="Aptos" panose="020B0004020202020204" pitchFamily="34" charset="0"/>
                        </a:rPr>
                        <a:t>Pine Grove Dr Intersections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Corridor study, NCDOT coordination, CFPUA &amp; Duke utility relocations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6394717"/>
                  </a:ext>
                </a:extLst>
              </a:tr>
              <a:tr h="370840">
                <a:tc>
                  <a:txBody>
                    <a:bodyPr/>
                    <a:lstStyle/>
                    <a:p>
                      <a:r>
                        <a:rPr lang="en-US" sz="1700" b="0" dirty="0">
                          <a:solidFill>
                            <a:schemeClr val="tx2">
                              <a:lumMod val="90000"/>
                              <a:lumOff val="10000"/>
                            </a:schemeClr>
                          </a:solidFill>
                          <a:latin typeface="Aptos" panose="020B0004020202020204" pitchFamily="34" charset="0"/>
                        </a:rPr>
                        <a:t>North Front St</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CFPUA, Business Impacts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6510992"/>
                  </a:ext>
                </a:extLst>
              </a:tr>
              <a:tr h="370840">
                <a:tc>
                  <a:txBody>
                    <a:bodyPr/>
                    <a:lstStyle/>
                    <a:p>
                      <a:r>
                        <a:rPr lang="en-US" sz="1700" b="0" dirty="0">
                          <a:solidFill>
                            <a:schemeClr val="tx2">
                              <a:lumMod val="90000"/>
                              <a:lumOff val="10000"/>
                            </a:schemeClr>
                          </a:solidFill>
                          <a:latin typeface="Aptos" panose="020B0004020202020204" pitchFamily="34" charset="0"/>
                        </a:rPr>
                        <a:t>17</a:t>
                      </a:r>
                      <a:r>
                        <a:rPr lang="en-US" sz="1700" b="0" baseline="30000" dirty="0">
                          <a:solidFill>
                            <a:schemeClr val="tx2">
                              <a:lumMod val="90000"/>
                              <a:lumOff val="10000"/>
                            </a:schemeClr>
                          </a:solidFill>
                          <a:latin typeface="Aptos" panose="020B0004020202020204" pitchFamily="34" charset="0"/>
                        </a:rPr>
                        <a:t>th</a:t>
                      </a:r>
                      <a:r>
                        <a:rPr lang="en-US" sz="1700" b="0" dirty="0">
                          <a:solidFill>
                            <a:schemeClr val="tx2">
                              <a:lumMod val="90000"/>
                              <a:lumOff val="10000"/>
                            </a:schemeClr>
                          </a:solidFill>
                          <a:latin typeface="Aptos" panose="020B0004020202020204" pitchFamily="34" charset="0"/>
                        </a:rPr>
                        <a:t> Street MUP</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Historic County Graveyard</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934129"/>
                  </a:ext>
                </a:extLst>
              </a:tr>
              <a:tr h="370840">
                <a:tc>
                  <a:txBody>
                    <a:bodyPr/>
                    <a:lstStyle/>
                    <a:p>
                      <a:r>
                        <a:rPr lang="en-US" sz="1700" b="0" dirty="0">
                          <a:solidFill>
                            <a:schemeClr val="tx2">
                              <a:lumMod val="90000"/>
                              <a:lumOff val="10000"/>
                            </a:schemeClr>
                          </a:solidFill>
                          <a:latin typeface="Aptos" panose="020B0004020202020204" pitchFamily="34" charset="0"/>
                        </a:rPr>
                        <a:t>Central College Trail</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NCDOT stream crossing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3700513"/>
                  </a:ext>
                </a:extLst>
              </a:tr>
              <a:tr h="370840">
                <a:tc>
                  <a:txBody>
                    <a:bodyPr/>
                    <a:lstStyle/>
                    <a:p>
                      <a:r>
                        <a:rPr lang="en-US" sz="1700" b="0" dirty="0">
                          <a:solidFill>
                            <a:schemeClr val="tx2">
                              <a:lumMod val="90000"/>
                              <a:lumOff val="10000"/>
                            </a:schemeClr>
                          </a:solidFill>
                          <a:latin typeface="Aptos" panose="020B0004020202020204" pitchFamily="34" charset="0"/>
                        </a:rPr>
                        <a:t>Dawson &amp; Wooster</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NCDOT concept approval &amp; project coordination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71331"/>
                  </a:ext>
                </a:extLst>
              </a:tr>
              <a:tr h="370840">
                <a:tc>
                  <a:txBody>
                    <a:bodyPr/>
                    <a:lstStyle/>
                    <a:p>
                      <a:r>
                        <a:rPr lang="en-US" sz="1700" b="0" dirty="0">
                          <a:solidFill>
                            <a:schemeClr val="tx2">
                              <a:lumMod val="90000"/>
                              <a:lumOff val="10000"/>
                            </a:schemeClr>
                          </a:solidFill>
                          <a:latin typeface="Aptos" panose="020B0004020202020204" pitchFamily="34" charset="0"/>
                        </a:rPr>
                        <a:t>Oleander Sidewalks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NCDOT encroachments &amp; traffic signal agreements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444546"/>
                  </a:ext>
                </a:extLst>
              </a:tr>
              <a:tr h="370840">
                <a:tc>
                  <a:txBody>
                    <a:bodyPr/>
                    <a:lstStyle/>
                    <a:p>
                      <a:r>
                        <a:rPr lang="en-US" sz="1700" b="0" dirty="0">
                          <a:solidFill>
                            <a:schemeClr val="tx2">
                              <a:lumMod val="90000"/>
                              <a:lumOff val="10000"/>
                            </a:schemeClr>
                          </a:solidFill>
                          <a:latin typeface="Aptos" panose="020B0004020202020204" pitchFamily="34" charset="0"/>
                        </a:rPr>
                        <a:t>Greenville Loop Trail</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dirty="0">
                          <a:solidFill>
                            <a:schemeClr val="tx2">
                              <a:lumMod val="90000"/>
                              <a:lumOff val="10000"/>
                            </a:schemeClr>
                          </a:solidFill>
                          <a:latin typeface="Aptos" panose="020B0004020202020204" pitchFamily="34" charset="0"/>
                        </a:rPr>
                        <a:t>Feasibility Study, conservation easements, CFPUA &amp; Duke utility relocations, property acquisitions </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75000"/>
                          <a:lumOff val="2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648911"/>
                  </a:ext>
                </a:extLst>
              </a:tr>
            </a:tbl>
          </a:graphicData>
        </a:graphic>
      </p:graphicFrame>
      <p:sp>
        <p:nvSpPr>
          <p:cNvPr id="6" name="TextBox 5">
            <a:extLst>
              <a:ext uri="{FF2B5EF4-FFF2-40B4-BE49-F238E27FC236}">
                <a16:creationId xmlns:a16="http://schemas.microsoft.com/office/drawing/2014/main" id="{15A14C0A-02B2-ABE6-FFB7-6E32FCB35120}"/>
              </a:ext>
            </a:extLst>
          </p:cNvPr>
          <p:cNvSpPr txBox="1"/>
          <p:nvPr/>
        </p:nvSpPr>
        <p:spPr>
          <a:xfrm>
            <a:off x="378800" y="809045"/>
            <a:ext cx="6662854" cy="584775"/>
          </a:xfrm>
          <a:prstGeom prst="rect">
            <a:avLst/>
          </a:prstGeom>
          <a:noFill/>
        </p:spPr>
        <p:txBody>
          <a:bodyPr wrap="square" rtlCol="0">
            <a:spAutoFit/>
          </a:bodyPr>
          <a:lstStyle/>
          <a:p>
            <a:r>
              <a:rPr kumimoji="0" lang="en-US" sz="3200" b="0" i="0" u="none" strike="noStrike" cap="small" spc="0" normalizeH="0" noProof="0" dirty="0">
                <a:ln>
                  <a:noFill/>
                </a:ln>
                <a:solidFill>
                  <a:schemeClr val="accent1">
                    <a:lumMod val="50000"/>
                  </a:schemeClr>
                </a:solidFill>
                <a:effectLst/>
                <a:uLnTx/>
                <a:uFillTx/>
                <a:latin typeface="Aptos" panose="020B0004020202020204" pitchFamily="34" charset="0"/>
              </a:rPr>
              <a:t>Project Challenges: Examples</a:t>
            </a:r>
            <a:endParaRPr lang="en-US" sz="3200" dirty="0">
              <a:solidFill>
                <a:schemeClr val="accent1">
                  <a:lumMod val="50000"/>
                </a:schemeClr>
              </a:solidFill>
              <a:latin typeface="Aptos" panose="020B0004020202020204" pitchFamily="34" charset="0"/>
            </a:endParaRPr>
          </a:p>
        </p:txBody>
      </p:sp>
      <p:sp>
        <p:nvSpPr>
          <p:cNvPr id="7" name="TextBox 6">
            <a:extLst>
              <a:ext uri="{FF2B5EF4-FFF2-40B4-BE49-F238E27FC236}">
                <a16:creationId xmlns:a16="http://schemas.microsoft.com/office/drawing/2014/main" id="{B624146F-FC01-E7B4-F0B8-FC3C1CD29507}"/>
              </a:ext>
            </a:extLst>
          </p:cNvPr>
          <p:cNvSpPr txBox="1"/>
          <p:nvPr/>
        </p:nvSpPr>
        <p:spPr>
          <a:xfrm>
            <a:off x="-4727" y="-26110"/>
            <a:ext cx="12192000" cy="830997"/>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cap="all" dirty="0">
                <a:solidFill>
                  <a:srgbClr val="FFFF00"/>
                </a:solidFill>
                <a:latin typeface="Aptos" panose="02110004020202020204"/>
              </a:rPr>
              <a:t>Finding #2:</a:t>
            </a:r>
            <a:r>
              <a:rPr kumimoji="0" lang="en-US" sz="3600" b="0" i="0" u="none" strike="noStrike" kern="0" cap="small" spc="0" normalizeH="0" noProof="0" dirty="0">
                <a:ln>
                  <a:noFill/>
                </a:ln>
                <a:solidFill>
                  <a:srgbClr val="FFFF00"/>
                </a:solidFill>
                <a:effectLst/>
                <a:uLnTx/>
                <a:uFillTx/>
                <a:latin typeface="Aptos" panose="02110004020202020204"/>
              </a:rPr>
              <a:t> </a:t>
            </a:r>
            <a:r>
              <a:rPr kumimoji="0" lang="en-US" sz="3200" b="0" i="0" u="none" strike="noStrike" kern="0" cap="none" spc="0" normalizeH="0" baseline="0" noProof="0" dirty="0">
                <a:ln>
                  <a:noFill/>
                </a:ln>
                <a:solidFill>
                  <a:prstClr val="white"/>
                </a:solidFill>
                <a:effectLst/>
                <a:uLnTx/>
                <a:uFillTx/>
                <a:latin typeface="Aptos" panose="02110004020202020204"/>
              </a:rPr>
              <a:t>Project Selection   </a:t>
            </a:r>
            <a:r>
              <a:rPr kumimoji="0" lang="en-US" sz="2000" b="0" i="0" u="none" strike="noStrike" kern="0" cap="none" spc="0" normalizeH="0" baseline="0" noProof="0" dirty="0">
                <a:ln>
                  <a:noFill/>
                </a:ln>
                <a:solidFill>
                  <a:schemeClr val="bg1">
                    <a:lumMod val="85000"/>
                  </a:schemeClr>
                </a:solidFill>
                <a:effectLst/>
                <a:uLnTx/>
                <a:uFillTx/>
                <a:latin typeface="Aptos" panose="02110004020202020204"/>
              </a:rPr>
              <a:t>(continued)</a:t>
            </a:r>
          </a:p>
        </p:txBody>
      </p:sp>
    </p:spTree>
    <p:extLst>
      <p:ext uri="{BB962C8B-B14F-4D97-AF65-F5344CB8AC3E}">
        <p14:creationId xmlns:p14="http://schemas.microsoft.com/office/powerpoint/2010/main" val="102334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6180E-64EA-529B-4835-3FAE8D5E03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1AF314-2897-38E2-F0CD-39D2CEF74BA0}"/>
              </a:ext>
            </a:extLst>
          </p:cNvPr>
          <p:cNvSpPr/>
          <p:nvPr/>
        </p:nvSpPr>
        <p:spPr>
          <a:xfrm>
            <a:off x="0" y="6032810"/>
            <a:ext cx="12192000" cy="82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3A28B1-B576-3742-D747-992E409299FC}"/>
              </a:ext>
            </a:extLst>
          </p:cNvPr>
          <p:cNvSpPr txBox="1"/>
          <p:nvPr/>
        </p:nvSpPr>
        <p:spPr>
          <a:xfrm>
            <a:off x="424158" y="969227"/>
            <a:ext cx="11334229" cy="523220"/>
          </a:xfrm>
          <a:prstGeom prst="rect">
            <a:avLst/>
          </a:prstGeom>
          <a:noFill/>
        </p:spPr>
        <p:txBody>
          <a:bodyPr wrap="square" rtlCol="0">
            <a:spAutoFit/>
          </a:bodyPr>
          <a:lstStyle/>
          <a:p>
            <a:r>
              <a:rPr kumimoji="0" lang="en-US" sz="2800" b="0" i="0" u="none" strike="noStrike" spc="0" normalizeH="0" noProof="0" dirty="0">
                <a:ln>
                  <a:noFill/>
                </a:ln>
                <a:solidFill>
                  <a:schemeClr val="accent1">
                    <a:lumMod val="50000"/>
                  </a:schemeClr>
                </a:solidFill>
                <a:effectLst/>
                <a:uLnTx/>
                <a:uFillTx/>
                <a:latin typeface="Aptos" panose="020B0004020202020204" pitchFamily="34" charset="0"/>
              </a:rPr>
              <a:t>In the future, provide</a:t>
            </a:r>
            <a:r>
              <a:rPr lang="en-US" sz="2800" dirty="0">
                <a:solidFill>
                  <a:schemeClr val="accent1">
                    <a:lumMod val="50000"/>
                  </a:schemeClr>
                </a:solidFill>
                <a:latin typeface="Aptos" panose="020B0004020202020204" pitchFamily="34" charset="0"/>
              </a:rPr>
              <a:t> </a:t>
            </a:r>
            <a:r>
              <a:rPr kumimoji="0" lang="en-US" sz="2800" b="0" i="0" u="none" strike="noStrike" spc="0" normalizeH="0" noProof="0" dirty="0">
                <a:ln>
                  <a:noFill/>
                </a:ln>
                <a:solidFill>
                  <a:schemeClr val="accent1">
                    <a:lumMod val="50000"/>
                  </a:schemeClr>
                </a:solidFill>
                <a:effectLst/>
                <a:uLnTx/>
                <a:uFillTx/>
                <a:latin typeface="Aptos" panose="020B0004020202020204" pitchFamily="34" charset="0"/>
              </a:rPr>
              <a:t>time to refine cost estimates for selected projects</a:t>
            </a:r>
            <a:endParaRPr lang="en-US" sz="2800" dirty="0">
              <a:solidFill>
                <a:schemeClr val="accent1">
                  <a:lumMod val="50000"/>
                </a:schemeClr>
              </a:solidFill>
              <a:latin typeface="Aptos" panose="020B0004020202020204" pitchFamily="34" charset="0"/>
            </a:endParaRPr>
          </a:p>
        </p:txBody>
      </p:sp>
      <p:pic>
        <p:nvPicPr>
          <p:cNvPr id="9" name="Picture 8" descr="Graphical user interface&#10;&#10;AI-generated content may be incorrect.">
            <a:extLst>
              <a:ext uri="{FF2B5EF4-FFF2-40B4-BE49-F238E27FC236}">
                <a16:creationId xmlns:a16="http://schemas.microsoft.com/office/drawing/2014/main" id="{B7C18B39-C186-B745-2577-2A6546034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418" y="1966039"/>
            <a:ext cx="2919816" cy="3778585"/>
          </a:xfrm>
          <a:prstGeom prst="rect">
            <a:avLst/>
          </a:prstGeom>
          <a:effectLst>
            <a:outerShdw blurRad="50800" dist="38100" dir="2700000" sx="101000" sy="101000" algn="tl" rotWithShape="0">
              <a:prstClr val="black">
                <a:alpha val="40000"/>
              </a:prstClr>
            </a:outerShdw>
          </a:effectLst>
        </p:spPr>
      </p:pic>
      <p:graphicFrame>
        <p:nvGraphicFramePr>
          <p:cNvPr id="3" name="Table 2">
            <a:extLst>
              <a:ext uri="{FF2B5EF4-FFF2-40B4-BE49-F238E27FC236}">
                <a16:creationId xmlns:a16="http://schemas.microsoft.com/office/drawing/2014/main" id="{BD3C3334-E99A-7C55-8905-45F0D50A6737}"/>
              </a:ext>
            </a:extLst>
          </p:cNvPr>
          <p:cNvGraphicFramePr>
            <a:graphicFrameLocks noGrp="1"/>
          </p:cNvGraphicFramePr>
          <p:nvPr>
            <p:extLst>
              <p:ext uri="{D42A27DB-BD31-4B8C-83A1-F6EECF244321}">
                <p14:modId xmlns:p14="http://schemas.microsoft.com/office/powerpoint/2010/main" val="2960912511"/>
              </p:ext>
            </p:extLst>
          </p:nvPr>
        </p:nvGraphicFramePr>
        <p:xfrm>
          <a:off x="714829" y="2092324"/>
          <a:ext cx="7223760" cy="3660048"/>
        </p:xfrm>
        <a:graphic>
          <a:graphicData uri="http://schemas.openxmlformats.org/drawingml/2006/table">
            <a:tbl>
              <a:tblPr>
                <a:tableStyleId>{5C22544A-7EE6-4342-B048-85BDC9FD1C3A}</a:tableStyleId>
              </a:tblPr>
              <a:tblGrid>
                <a:gridCol w="775431">
                  <a:extLst>
                    <a:ext uri="{9D8B030D-6E8A-4147-A177-3AD203B41FA5}">
                      <a16:colId xmlns:a16="http://schemas.microsoft.com/office/drawing/2014/main" val="3310254541"/>
                    </a:ext>
                  </a:extLst>
                </a:gridCol>
                <a:gridCol w="924142">
                  <a:extLst>
                    <a:ext uri="{9D8B030D-6E8A-4147-A177-3AD203B41FA5}">
                      <a16:colId xmlns:a16="http://schemas.microsoft.com/office/drawing/2014/main" val="1991608540"/>
                    </a:ext>
                  </a:extLst>
                </a:gridCol>
                <a:gridCol w="1136586">
                  <a:extLst>
                    <a:ext uri="{9D8B030D-6E8A-4147-A177-3AD203B41FA5}">
                      <a16:colId xmlns:a16="http://schemas.microsoft.com/office/drawing/2014/main" val="2644372180"/>
                    </a:ext>
                  </a:extLst>
                </a:gridCol>
                <a:gridCol w="4387601">
                  <a:extLst>
                    <a:ext uri="{9D8B030D-6E8A-4147-A177-3AD203B41FA5}">
                      <a16:colId xmlns:a16="http://schemas.microsoft.com/office/drawing/2014/main" val="3913556737"/>
                    </a:ext>
                  </a:extLst>
                </a:gridCol>
              </a:tblGrid>
              <a:tr h="731520">
                <a:tc gridSpan="2">
                  <a:txBody>
                    <a:bodyPr/>
                    <a:lstStyle/>
                    <a:p>
                      <a:pPr algn="ctr" fontAlgn="b"/>
                      <a:r>
                        <a:rPr lang="en-US" sz="1800" u="none" strike="noStrike" dirty="0">
                          <a:solidFill>
                            <a:schemeClr val="bg1"/>
                          </a:solidFill>
                          <a:effectLst/>
                          <a:latin typeface="Aptos" panose="020B0004020202020204" pitchFamily="34" charset="0"/>
                        </a:rPr>
                        <a:t>Time Before the Referendum</a:t>
                      </a:r>
                      <a:endParaRPr lang="en-US" sz="1800" b="1" i="0" u="none" strike="noStrike" dirty="0">
                        <a:solidFill>
                          <a:schemeClr val="bg1"/>
                        </a:solidFill>
                        <a:effectLst/>
                        <a:latin typeface="Aptos" panose="020B0004020202020204"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endParaRPr lang="en-US"/>
                    </a:p>
                  </a:txBody>
                  <a:tcPr/>
                </a:tc>
                <a:tc>
                  <a:txBody>
                    <a:bodyPr/>
                    <a:lstStyle/>
                    <a:p>
                      <a:pPr algn="ctr" fontAlgn="b"/>
                      <a:r>
                        <a:rPr lang="en-US" sz="1800" u="none" strike="noStrike" dirty="0">
                          <a:solidFill>
                            <a:schemeClr val="bg1"/>
                          </a:solidFill>
                          <a:effectLst/>
                          <a:latin typeface="Aptos" panose="020B0004020202020204" pitchFamily="34" charset="0"/>
                        </a:rPr>
                        <a:t>Date</a:t>
                      </a:r>
                      <a:endParaRPr lang="en-US" sz="1800" b="1" i="0" u="none" strike="noStrike" dirty="0">
                        <a:solidFill>
                          <a:schemeClr val="bg1"/>
                        </a:solidFill>
                        <a:effectLst/>
                        <a:latin typeface="Aptos" panose="020B0004020202020204"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algn="ctr" fontAlgn="b"/>
                      <a:r>
                        <a:rPr lang="en-US" sz="1800" u="none" strike="noStrike" dirty="0">
                          <a:solidFill>
                            <a:schemeClr val="bg1"/>
                          </a:solidFill>
                          <a:effectLst/>
                          <a:latin typeface="Aptos" panose="020B0004020202020204" pitchFamily="34" charset="0"/>
                        </a:rPr>
                        <a:t>Description</a:t>
                      </a:r>
                      <a:endParaRPr lang="en-US" sz="1800" b="1" i="0" u="none" strike="noStrike" dirty="0">
                        <a:solidFill>
                          <a:schemeClr val="bg1"/>
                        </a:solidFill>
                        <a:effectLst/>
                        <a:latin typeface="Aptos" panose="020B0004020202020204"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428680703"/>
                  </a:ext>
                </a:extLst>
              </a:tr>
              <a:tr h="488088">
                <a:tc>
                  <a:txBody>
                    <a:bodyPr/>
                    <a:lstStyle/>
                    <a:p>
                      <a:pPr algn="r" fontAlgn="b"/>
                      <a:r>
                        <a:rPr lang="en-US" sz="1800" u="none" strike="noStrike" dirty="0">
                          <a:effectLst/>
                          <a:latin typeface="Aptos" panose="020B0004020202020204" pitchFamily="34" charset="0"/>
                        </a:rPr>
                        <a:t>9</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Feb-14</a:t>
                      </a:r>
                    </a:p>
                  </a:txBody>
                  <a:tcPr marL="9525" marR="9525" marT="9525" marB="0" anchor="ctr">
                    <a:lnL w="12700" cmpd="sng">
                      <a:noFill/>
                    </a:lnL>
                    <a:lnR w="12700" cmpd="sng">
                      <a:noFill/>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Mayor’s Committee appointed</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088863"/>
                  </a:ext>
                </a:extLst>
              </a:tr>
              <a:tr h="488088">
                <a:tc>
                  <a:txBody>
                    <a:bodyPr/>
                    <a:lstStyle/>
                    <a:p>
                      <a:pPr algn="r" fontAlgn="b"/>
                      <a:r>
                        <a:rPr lang="en-US" sz="1800" u="none" strike="noStrike" dirty="0">
                          <a:effectLst/>
                          <a:latin typeface="Aptos" panose="020B0004020202020204" pitchFamily="34" charset="0"/>
                        </a:rPr>
                        <a:t>6</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May-14</a:t>
                      </a: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Mayor’s Committee recommendations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3322720"/>
                  </a:ext>
                </a:extLst>
              </a:tr>
              <a:tr h="488088">
                <a:tc>
                  <a:txBody>
                    <a:bodyPr/>
                    <a:lstStyle/>
                    <a:p>
                      <a:pPr algn="r" fontAlgn="b"/>
                      <a:r>
                        <a:rPr lang="en-US" sz="1800" u="none" strike="noStrike" dirty="0">
                          <a:effectLst/>
                          <a:latin typeface="Aptos" panose="020B0004020202020204" pitchFamily="34" charset="0"/>
                        </a:rPr>
                        <a:t>5</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Jun-14</a:t>
                      </a: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City Council authorizes LGC application</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704690"/>
                  </a:ext>
                </a:extLst>
              </a:tr>
              <a:tr h="488088">
                <a:tc>
                  <a:txBody>
                    <a:bodyPr/>
                    <a:lstStyle/>
                    <a:p>
                      <a:pPr algn="r" fontAlgn="b"/>
                      <a:r>
                        <a:rPr lang="en-US" sz="1800" u="none" strike="noStrike" dirty="0">
                          <a:effectLst/>
                          <a:latin typeface="Aptos" panose="020B0004020202020204" pitchFamily="34" charset="0"/>
                        </a:rPr>
                        <a:t>4</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a:effectLst/>
                          <a:latin typeface="Aptos" panose="020B0004020202020204" pitchFamily="34" charset="0"/>
                        </a:rPr>
                        <a:t>months</a:t>
                      </a:r>
                      <a:endParaRPr lang="en-US" sz="1800" b="0" i="0" u="none" strike="noStrike">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Jul-14</a:t>
                      </a: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Public Hearing, Bond Order &amp; Resolution </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1422387"/>
                  </a:ext>
                </a:extLst>
              </a:tr>
              <a:tr h="488088">
                <a:tc>
                  <a:txBody>
                    <a:bodyPr/>
                    <a:lstStyle/>
                    <a:p>
                      <a:pPr algn="r" fontAlgn="b"/>
                      <a:r>
                        <a:rPr lang="en-US" sz="1800" u="none" strike="noStrike" dirty="0">
                          <a:solidFill>
                            <a:schemeClr val="tx1"/>
                          </a:solidFill>
                          <a:effectLst/>
                          <a:latin typeface="Aptos" panose="020B0004020202020204" pitchFamily="34" charset="0"/>
                        </a:rPr>
                        <a:t>2</a:t>
                      </a:r>
                      <a:endParaRPr lang="en-US" sz="1800" b="0" i="0" u="none" strike="noStrike" dirty="0">
                        <a:solidFill>
                          <a:schemeClr val="tx1"/>
                        </a:solidFill>
                        <a:effectLst/>
                        <a:latin typeface="Aptos" panose="020B0004020202020204" pitchFamily="34" charset="0"/>
                      </a:endParaRPr>
                    </a:p>
                  </a:txBody>
                  <a:tcPr marL="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Aptos" panose="020B0004020202020204" pitchFamily="34" charset="0"/>
                        </a:rPr>
                        <a:t>months</a:t>
                      </a:r>
                      <a:endParaRPr lang="en-US" sz="1800" b="0" i="0" u="none" strike="noStrike" dirty="0">
                        <a:solidFill>
                          <a:schemeClr val="tx1"/>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chemeClr val="tx1"/>
                          </a:solidFill>
                          <a:effectLst/>
                          <a:latin typeface="Aptos" panose="020B0004020202020204" pitchFamily="34" charset="0"/>
                        </a:rPr>
                        <a:t>Sep-14</a:t>
                      </a: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Aptos" panose="020B0004020202020204" pitchFamily="34" charset="0"/>
                        </a:rPr>
                        <a:t>Hand-Off to Engineering Dept</a:t>
                      </a: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109008"/>
                  </a:ext>
                </a:extLst>
              </a:tr>
              <a:tr h="488088">
                <a:tc>
                  <a:txBody>
                    <a:bodyPr/>
                    <a:lstStyle/>
                    <a:p>
                      <a:pPr algn="r" fontAlgn="b"/>
                      <a:r>
                        <a:rPr lang="en-US" sz="1800" u="none" strike="noStrike" dirty="0">
                          <a:effectLst/>
                          <a:latin typeface="Aptos" panose="020B0004020202020204" pitchFamily="34" charset="0"/>
                        </a:rPr>
                        <a:t>0</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Nov-14</a:t>
                      </a: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Referendum</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3175" cap="flat" cmpd="sng" algn="ctr">
                      <a:solidFill>
                        <a:schemeClr val="accent4">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428699"/>
                  </a:ext>
                </a:extLst>
              </a:tr>
            </a:tbl>
          </a:graphicData>
        </a:graphic>
      </p:graphicFrame>
      <p:sp>
        <p:nvSpPr>
          <p:cNvPr id="7" name="TextBox 6">
            <a:extLst>
              <a:ext uri="{FF2B5EF4-FFF2-40B4-BE49-F238E27FC236}">
                <a16:creationId xmlns:a16="http://schemas.microsoft.com/office/drawing/2014/main" id="{8334179E-97B2-96F7-7272-48A2DA6FD981}"/>
              </a:ext>
            </a:extLst>
          </p:cNvPr>
          <p:cNvSpPr txBox="1"/>
          <p:nvPr/>
        </p:nvSpPr>
        <p:spPr>
          <a:xfrm>
            <a:off x="8277726" y="5931680"/>
            <a:ext cx="3910258" cy="738664"/>
          </a:xfrm>
          <a:prstGeom prst="rect">
            <a:avLst/>
          </a:prstGeom>
          <a:noFill/>
        </p:spPr>
        <p:txBody>
          <a:bodyPr wrap="square">
            <a:spAutoFit/>
          </a:bodyPr>
          <a:lstStyle/>
          <a:p>
            <a:r>
              <a:rPr lang="en-US" sz="1400" dirty="0">
                <a:latin typeface="Aptos" panose="020B0004020202020204" pitchFamily="34" charset="0"/>
              </a:rPr>
              <a:t>If Engineering will be responsible for executing the projects, then the department should be included in development of the program.</a:t>
            </a:r>
          </a:p>
        </p:txBody>
      </p:sp>
      <p:sp>
        <p:nvSpPr>
          <p:cNvPr id="5" name="TextBox 4">
            <a:extLst>
              <a:ext uri="{FF2B5EF4-FFF2-40B4-BE49-F238E27FC236}">
                <a16:creationId xmlns:a16="http://schemas.microsoft.com/office/drawing/2014/main" id="{5158914F-3493-E184-96BC-332476965637}"/>
              </a:ext>
            </a:extLst>
          </p:cNvPr>
          <p:cNvSpPr txBox="1"/>
          <p:nvPr/>
        </p:nvSpPr>
        <p:spPr>
          <a:xfrm>
            <a:off x="1491629" y="6032810"/>
            <a:ext cx="3242296" cy="461665"/>
          </a:xfrm>
          <a:prstGeom prst="rect">
            <a:avLst/>
          </a:prstGeom>
          <a:noFill/>
        </p:spPr>
        <p:txBody>
          <a:bodyPr wrap="square" rtlCol="0">
            <a:spAutoFit/>
          </a:bodyPr>
          <a:lstStyle/>
          <a:p>
            <a:pPr fontAlgn="b"/>
            <a:r>
              <a:rPr lang="en-US" sz="2400" cap="small" dirty="0">
                <a:solidFill>
                  <a:srgbClr val="0000FF"/>
                </a:solidFill>
                <a:latin typeface="Aptos" panose="020B0004020202020204" pitchFamily="34" charset="0"/>
              </a:rPr>
              <a:t>Refine Cost Estimates</a:t>
            </a:r>
          </a:p>
        </p:txBody>
      </p:sp>
      <p:sp>
        <p:nvSpPr>
          <p:cNvPr id="8" name="Freeform: Shape 7">
            <a:extLst>
              <a:ext uri="{FF2B5EF4-FFF2-40B4-BE49-F238E27FC236}">
                <a16:creationId xmlns:a16="http://schemas.microsoft.com/office/drawing/2014/main" id="{1A73EB47-2FB9-974A-B818-38D32A715C56}"/>
              </a:ext>
            </a:extLst>
          </p:cNvPr>
          <p:cNvSpPr/>
          <p:nvPr/>
        </p:nvSpPr>
        <p:spPr>
          <a:xfrm>
            <a:off x="184919" y="3794233"/>
            <a:ext cx="1233977" cy="2459421"/>
          </a:xfrm>
          <a:custGeom>
            <a:avLst/>
            <a:gdLst>
              <a:gd name="connsiteX0" fmla="*/ 1063550 w 1116102"/>
              <a:gd name="connsiteY0" fmla="*/ 2460115 h 2506205"/>
              <a:gd name="connsiteX1" fmla="*/ 495991 w 1116102"/>
              <a:gd name="connsiteY1" fmla="*/ 2344501 h 2506205"/>
              <a:gd name="connsiteX2" fmla="*/ 44046 w 1116102"/>
              <a:gd name="connsiteY2" fmla="*/ 1135812 h 2506205"/>
              <a:gd name="connsiteX3" fmla="*/ 138639 w 1116102"/>
              <a:gd name="connsiteY3" fmla="*/ 168860 h 2506205"/>
              <a:gd name="connsiteX4" fmla="*/ 1116102 w 1116102"/>
              <a:gd name="connsiteY4" fmla="*/ 694 h 2506205"/>
              <a:gd name="connsiteX0" fmla="*/ 1125921 w 1178473"/>
              <a:gd name="connsiteY0" fmla="*/ 2460115 h 2509084"/>
              <a:gd name="connsiteX1" fmla="*/ 558362 w 1178473"/>
              <a:gd name="connsiteY1" fmla="*/ 2344501 h 2509084"/>
              <a:gd name="connsiteX2" fmla="*/ 22334 w 1178473"/>
              <a:gd name="connsiteY2" fmla="*/ 1083260 h 2509084"/>
              <a:gd name="connsiteX3" fmla="*/ 201010 w 1178473"/>
              <a:gd name="connsiteY3" fmla="*/ 168860 h 2509084"/>
              <a:gd name="connsiteX4" fmla="*/ 1178473 w 1178473"/>
              <a:gd name="connsiteY4" fmla="*/ 694 h 2509084"/>
              <a:gd name="connsiteX0" fmla="*/ 1110232 w 1162784"/>
              <a:gd name="connsiteY0" fmla="*/ 2460115 h 2467611"/>
              <a:gd name="connsiteX1" fmla="*/ 311445 w 1162784"/>
              <a:gd name="connsiteY1" fmla="*/ 2050212 h 2467611"/>
              <a:gd name="connsiteX2" fmla="*/ 6645 w 1162784"/>
              <a:gd name="connsiteY2" fmla="*/ 1083260 h 2467611"/>
              <a:gd name="connsiteX3" fmla="*/ 185321 w 1162784"/>
              <a:gd name="connsiteY3" fmla="*/ 168860 h 2467611"/>
              <a:gd name="connsiteX4" fmla="*/ 1162784 w 1162784"/>
              <a:gd name="connsiteY4" fmla="*/ 694 h 2467611"/>
              <a:gd name="connsiteX0" fmla="*/ 1119799 w 1172351"/>
              <a:gd name="connsiteY0" fmla="*/ 2460115 h 2467523"/>
              <a:gd name="connsiteX1" fmla="*/ 321012 w 1172351"/>
              <a:gd name="connsiteY1" fmla="*/ 2050212 h 2467523"/>
              <a:gd name="connsiteX2" fmla="*/ 5701 w 1172351"/>
              <a:gd name="connsiteY2" fmla="*/ 1104280 h 2467523"/>
              <a:gd name="connsiteX3" fmla="*/ 194888 w 1172351"/>
              <a:gd name="connsiteY3" fmla="*/ 168860 h 2467523"/>
              <a:gd name="connsiteX4" fmla="*/ 1172351 w 1172351"/>
              <a:gd name="connsiteY4" fmla="*/ 694 h 2467523"/>
              <a:gd name="connsiteX0" fmla="*/ 1116577 w 1169129"/>
              <a:gd name="connsiteY0" fmla="*/ 2459421 h 2466829"/>
              <a:gd name="connsiteX1" fmla="*/ 317790 w 1169129"/>
              <a:gd name="connsiteY1" fmla="*/ 2049518 h 2466829"/>
              <a:gd name="connsiteX2" fmla="*/ 2479 w 1169129"/>
              <a:gd name="connsiteY2" fmla="*/ 1103586 h 2466829"/>
              <a:gd name="connsiteX3" fmla="*/ 223197 w 1169129"/>
              <a:gd name="connsiteY3" fmla="*/ 273269 h 2466829"/>
              <a:gd name="connsiteX4" fmla="*/ 1169129 w 1169129"/>
              <a:gd name="connsiteY4" fmla="*/ 0 h 2466829"/>
              <a:gd name="connsiteX0" fmla="*/ 1182117 w 1234669"/>
              <a:gd name="connsiteY0" fmla="*/ 2459421 h 2466418"/>
              <a:gd name="connsiteX1" fmla="*/ 383330 w 1234669"/>
              <a:gd name="connsiteY1" fmla="*/ 2049518 h 2466418"/>
              <a:gd name="connsiteX2" fmla="*/ 1344 w 1234669"/>
              <a:gd name="connsiteY2" fmla="*/ 1208361 h 2466418"/>
              <a:gd name="connsiteX3" fmla="*/ 288737 w 1234669"/>
              <a:gd name="connsiteY3" fmla="*/ 273269 h 2466418"/>
              <a:gd name="connsiteX4" fmla="*/ 1234669 w 1234669"/>
              <a:gd name="connsiteY4" fmla="*/ 0 h 2466418"/>
              <a:gd name="connsiteX0" fmla="*/ 1181349 w 1233901"/>
              <a:gd name="connsiteY0" fmla="*/ 2459421 h 2466418"/>
              <a:gd name="connsiteX1" fmla="*/ 382562 w 1233901"/>
              <a:gd name="connsiteY1" fmla="*/ 2049518 h 2466418"/>
              <a:gd name="connsiteX2" fmla="*/ 576 w 1233901"/>
              <a:gd name="connsiteY2" fmla="*/ 1208361 h 2466418"/>
              <a:gd name="connsiteX3" fmla="*/ 316544 w 1233901"/>
              <a:gd name="connsiteY3" fmla="*/ 339944 h 2466418"/>
              <a:gd name="connsiteX4" fmla="*/ 1233901 w 1233901"/>
              <a:gd name="connsiteY4" fmla="*/ 0 h 2466418"/>
              <a:gd name="connsiteX0" fmla="*/ 1181349 w 1233901"/>
              <a:gd name="connsiteY0" fmla="*/ 2459421 h 2466418"/>
              <a:gd name="connsiteX1" fmla="*/ 382562 w 1233901"/>
              <a:gd name="connsiteY1" fmla="*/ 2049518 h 2466418"/>
              <a:gd name="connsiteX2" fmla="*/ 576 w 1233901"/>
              <a:gd name="connsiteY2" fmla="*/ 1208361 h 2466418"/>
              <a:gd name="connsiteX3" fmla="*/ 316544 w 1233901"/>
              <a:gd name="connsiteY3" fmla="*/ 339944 h 2466418"/>
              <a:gd name="connsiteX4" fmla="*/ 1233901 w 1233901"/>
              <a:gd name="connsiteY4" fmla="*/ 0 h 2466418"/>
              <a:gd name="connsiteX0" fmla="*/ 1182510 w 1235062"/>
              <a:gd name="connsiteY0" fmla="*/ 2459421 h 2466418"/>
              <a:gd name="connsiteX1" fmla="*/ 383723 w 1235062"/>
              <a:gd name="connsiteY1" fmla="*/ 2049518 h 2466418"/>
              <a:gd name="connsiteX2" fmla="*/ 1737 w 1235062"/>
              <a:gd name="connsiteY2" fmla="*/ 1208361 h 2466418"/>
              <a:gd name="connsiteX3" fmla="*/ 317705 w 1235062"/>
              <a:gd name="connsiteY3" fmla="*/ 339944 h 2466418"/>
              <a:gd name="connsiteX4" fmla="*/ 1235062 w 1235062"/>
              <a:gd name="connsiteY4" fmla="*/ 0 h 2466418"/>
              <a:gd name="connsiteX0" fmla="*/ 1180832 w 1233384"/>
              <a:gd name="connsiteY0" fmla="*/ 2459421 h 2466418"/>
              <a:gd name="connsiteX1" fmla="*/ 382045 w 1233384"/>
              <a:gd name="connsiteY1" fmla="*/ 2049518 h 2466418"/>
              <a:gd name="connsiteX2" fmla="*/ 59 w 1233384"/>
              <a:gd name="connsiteY2" fmla="*/ 1208361 h 2466418"/>
              <a:gd name="connsiteX3" fmla="*/ 316027 w 1233384"/>
              <a:gd name="connsiteY3" fmla="*/ 339944 h 2466418"/>
              <a:gd name="connsiteX4" fmla="*/ 1233384 w 1233384"/>
              <a:gd name="connsiteY4" fmla="*/ 0 h 2466418"/>
              <a:gd name="connsiteX0" fmla="*/ 1180832 w 1233384"/>
              <a:gd name="connsiteY0" fmla="*/ 2459421 h 2468968"/>
              <a:gd name="connsiteX1" fmla="*/ 382045 w 1233384"/>
              <a:gd name="connsiteY1" fmla="*/ 2049518 h 2468968"/>
              <a:gd name="connsiteX2" fmla="*/ 59 w 1233384"/>
              <a:gd name="connsiteY2" fmla="*/ 1208361 h 2468968"/>
              <a:gd name="connsiteX3" fmla="*/ 316027 w 1233384"/>
              <a:gd name="connsiteY3" fmla="*/ 339944 h 2468968"/>
              <a:gd name="connsiteX4" fmla="*/ 1233384 w 1233384"/>
              <a:gd name="connsiteY4" fmla="*/ 0 h 2468968"/>
              <a:gd name="connsiteX0" fmla="*/ 1180832 w 1233384"/>
              <a:gd name="connsiteY0" fmla="*/ 2459421 h 2459421"/>
              <a:gd name="connsiteX1" fmla="*/ 382045 w 1233384"/>
              <a:gd name="connsiteY1" fmla="*/ 2049518 h 2459421"/>
              <a:gd name="connsiteX2" fmla="*/ 59 w 1233384"/>
              <a:gd name="connsiteY2" fmla="*/ 1208361 h 2459421"/>
              <a:gd name="connsiteX3" fmla="*/ 316027 w 1233384"/>
              <a:gd name="connsiteY3" fmla="*/ 339944 h 2459421"/>
              <a:gd name="connsiteX4" fmla="*/ 1233384 w 1233384"/>
              <a:gd name="connsiteY4" fmla="*/ 0 h 2459421"/>
              <a:gd name="connsiteX0" fmla="*/ 1180832 w 1233384"/>
              <a:gd name="connsiteY0" fmla="*/ 2459421 h 2459421"/>
              <a:gd name="connsiteX1" fmla="*/ 382045 w 1233384"/>
              <a:gd name="connsiteY1" fmla="*/ 2049518 h 2459421"/>
              <a:gd name="connsiteX2" fmla="*/ 59 w 1233384"/>
              <a:gd name="connsiteY2" fmla="*/ 1208361 h 2459421"/>
              <a:gd name="connsiteX3" fmla="*/ 316027 w 1233384"/>
              <a:gd name="connsiteY3" fmla="*/ 339944 h 2459421"/>
              <a:gd name="connsiteX4" fmla="*/ 1233384 w 1233384"/>
              <a:gd name="connsiteY4" fmla="*/ 0 h 2459421"/>
              <a:gd name="connsiteX0" fmla="*/ 1182510 w 1235062"/>
              <a:gd name="connsiteY0" fmla="*/ 2459421 h 2459421"/>
              <a:gd name="connsiteX1" fmla="*/ 383723 w 1235062"/>
              <a:gd name="connsiteY1" fmla="*/ 2049518 h 2459421"/>
              <a:gd name="connsiteX2" fmla="*/ 1737 w 1235062"/>
              <a:gd name="connsiteY2" fmla="*/ 1208361 h 2459421"/>
              <a:gd name="connsiteX3" fmla="*/ 317705 w 1235062"/>
              <a:gd name="connsiteY3" fmla="*/ 339944 h 2459421"/>
              <a:gd name="connsiteX4" fmla="*/ 1235062 w 1235062"/>
              <a:gd name="connsiteY4" fmla="*/ 0 h 2459421"/>
              <a:gd name="connsiteX0" fmla="*/ 1181425 w 1233977"/>
              <a:gd name="connsiteY0" fmla="*/ 2459421 h 2459421"/>
              <a:gd name="connsiteX1" fmla="*/ 382638 w 1233977"/>
              <a:gd name="connsiteY1" fmla="*/ 2049518 h 2459421"/>
              <a:gd name="connsiteX2" fmla="*/ 652 w 1233977"/>
              <a:gd name="connsiteY2" fmla="*/ 1208361 h 2459421"/>
              <a:gd name="connsiteX3" fmla="*/ 316620 w 1233977"/>
              <a:gd name="connsiteY3" fmla="*/ 339944 h 2459421"/>
              <a:gd name="connsiteX4" fmla="*/ 1233977 w 1233977"/>
              <a:gd name="connsiteY4" fmla="*/ 0 h 2459421"/>
              <a:gd name="connsiteX0" fmla="*/ 1181425 w 1233977"/>
              <a:gd name="connsiteY0" fmla="*/ 2459421 h 2459421"/>
              <a:gd name="connsiteX1" fmla="*/ 382638 w 1233977"/>
              <a:gd name="connsiteY1" fmla="*/ 2049518 h 2459421"/>
              <a:gd name="connsiteX2" fmla="*/ 652 w 1233977"/>
              <a:gd name="connsiteY2" fmla="*/ 1208361 h 2459421"/>
              <a:gd name="connsiteX3" fmla="*/ 316620 w 1233977"/>
              <a:gd name="connsiteY3" fmla="*/ 339944 h 2459421"/>
              <a:gd name="connsiteX4" fmla="*/ 1233977 w 1233977"/>
              <a:gd name="connsiteY4" fmla="*/ 0 h 2459421"/>
              <a:gd name="connsiteX0" fmla="*/ 1181425 w 1233977"/>
              <a:gd name="connsiteY0" fmla="*/ 2459421 h 2459421"/>
              <a:gd name="connsiteX1" fmla="*/ 382638 w 1233977"/>
              <a:gd name="connsiteY1" fmla="*/ 2049518 h 2459421"/>
              <a:gd name="connsiteX2" fmla="*/ 652 w 1233977"/>
              <a:gd name="connsiteY2" fmla="*/ 1208361 h 2459421"/>
              <a:gd name="connsiteX3" fmla="*/ 316620 w 1233977"/>
              <a:gd name="connsiteY3" fmla="*/ 339944 h 2459421"/>
              <a:gd name="connsiteX4" fmla="*/ 1233977 w 1233977"/>
              <a:gd name="connsiteY4" fmla="*/ 0 h 245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977" h="2459421">
                <a:moveTo>
                  <a:pt x="1181425" y="2459421"/>
                </a:moveTo>
                <a:cubicBezTo>
                  <a:pt x="925454" y="2445297"/>
                  <a:pt x="531809" y="2191353"/>
                  <a:pt x="382638" y="2049518"/>
                </a:cubicBezTo>
                <a:cubicBezTo>
                  <a:pt x="233467" y="1907683"/>
                  <a:pt x="11655" y="1702840"/>
                  <a:pt x="652" y="1208361"/>
                </a:cubicBezTo>
                <a:cubicBezTo>
                  <a:pt x="-10351" y="713882"/>
                  <a:pt x="118894" y="548180"/>
                  <a:pt x="316620" y="339944"/>
                </a:cubicBezTo>
                <a:cubicBezTo>
                  <a:pt x="600071" y="84083"/>
                  <a:pt x="1233977" y="0"/>
                  <a:pt x="1233977" y="0"/>
                </a:cubicBezTo>
              </a:path>
            </a:pathLst>
          </a:custGeom>
          <a:noFill/>
          <a:ln w="15875">
            <a:solidFill>
              <a:srgbClr val="00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A0216D-69DB-159A-269C-7EE960AE5619}"/>
              </a:ext>
            </a:extLst>
          </p:cNvPr>
          <p:cNvSpPr txBox="1"/>
          <p:nvPr/>
        </p:nvSpPr>
        <p:spPr>
          <a:xfrm>
            <a:off x="714829" y="6434250"/>
            <a:ext cx="6159919" cy="338554"/>
          </a:xfrm>
          <a:prstGeom prst="rect">
            <a:avLst/>
          </a:prstGeom>
          <a:noFill/>
        </p:spPr>
        <p:txBody>
          <a:bodyPr wrap="square" rtlCol="0">
            <a:spAutoFit/>
          </a:bodyPr>
          <a:lstStyle/>
          <a:p>
            <a:pPr fontAlgn="b"/>
            <a:r>
              <a:rPr lang="en-US" sz="1600" dirty="0">
                <a:solidFill>
                  <a:srgbClr val="0000FF"/>
                </a:solidFill>
                <a:latin typeface="Aptos" panose="020B0004020202020204" pitchFamily="34" charset="0"/>
              </a:rPr>
              <a:t>For the next bond program, expand the schedule to include this task</a:t>
            </a:r>
          </a:p>
        </p:txBody>
      </p:sp>
      <p:sp>
        <p:nvSpPr>
          <p:cNvPr id="13" name="TextBox 12">
            <a:extLst>
              <a:ext uri="{FF2B5EF4-FFF2-40B4-BE49-F238E27FC236}">
                <a16:creationId xmlns:a16="http://schemas.microsoft.com/office/drawing/2014/main" id="{9E2A82A5-75FE-EC4F-3352-77B48BFF9B25}"/>
              </a:ext>
            </a:extLst>
          </p:cNvPr>
          <p:cNvSpPr txBox="1"/>
          <p:nvPr/>
        </p:nvSpPr>
        <p:spPr>
          <a:xfrm>
            <a:off x="-4727" y="-26110"/>
            <a:ext cx="12192000" cy="830997"/>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cap="all" dirty="0">
                <a:solidFill>
                  <a:srgbClr val="FFFF00"/>
                </a:solidFill>
                <a:latin typeface="Aptos" panose="02110004020202020204"/>
              </a:rPr>
              <a:t>Finding #3:</a:t>
            </a:r>
            <a:r>
              <a:rPr kumimoji="0" lang="en-US" sz="3600" b="0" i="0" u="none" strike="noStrike" kern="0" cap="small" spc="0" normalizeH="0" noProof="0" dirty="0">
                <a:ln>
                  <a:noFill/>
                </a:ln>
                <a:solidFill>
                  <a:srgbClr val="FFFF00"/>
                </a:solidFill>
                <a:effectLst/>
                <a:uLnTx/>
                <a:uFillTx/>
                <a:latin typeface="Aptos" panose="02110004020202020204"/>
              </a:rPr>
              <a:t> </a:t>
            </a:r>
            <a:r>
              <a:rPr kumimoji="0" lang="en-US" sz="3200" b="0" i="0" u="none" strike="noStrike" kern="0" cap="none" spc="0" normalizeH="0" baseline="0" noProof="0" dirty="0">
                <a:ln>
                  <a:noFill/>
                </a:ln>
                <a:solidFill>
                  <a:prstClr val="white"/>
                </a:solidFill>
                <a:effectLst/>
                <a:uLnTx/>
                <a:uFillTx/>
                <a:latin typeface="Aptos" panose="02110004020202020204"/>
              </a:rPr>
              <a:t>Engineering Staff Engagement</a:t>
            </a:r>
            <a:endParaRPr kumimoji="0" lang="en-US" sz="2000" b="0" i="0" u="none" strike="noStrike" kern="0" cap="none" spc="0" normalizeH="0" baseline="0" noProof="0" dirty="0">
              <a:ln>
                <a:noFill/>
              </a:ln>
              <a:solidFill>
                <a:prstClr val="white"/>
              </a:solidFill>
              <a:effectLst/>
              <a:uLnTx/>
              <a:uFillTx/>
              <a:latin typeface="Aptos" panose="02110004020202020204"/>
            </a:endParaRPr>
          </a:p>
        </p:txBody>
      </p:sp>
      <p:sp>
        <p:nvSpPr>
          <p:cNvPr id="14" name="TextBox 13">
            <a:extLst>
              <a:ext uri="{FF2B5EF4-FFF2-40B4-BE49-F238E27FC236}">
                <a16:creationId xmlns:a16="http://schemas.microsoft.com/office/drawing/2014/main" id="{8DD2A6B2-5810-75BC-DC9A-7E216E05B2DC}"/>
              </a:ext>
            </a:extLst>
          </p:cNvPr>
          <p:cNvSpPr txBox="1"/>
          <p:nvPr/>
        </p:nvSpPr>
        <p:spPr>
          <a:xfrm>
            <a:off x="714829" y="1716662"/>
            <a:ext cx="7223760" cy="400110"/>
          </a:xfrm>
          <a:prstGeom prst="rect">
            <a:avLst/>
          </a:prstGeom>
          <a:solidFill>
            <a:srgbClr val="3D4647"/>
          </a:solidFill>
        </p:spPr>
        <p:txBody>
          <a:bodyPr wrap="square" rtlCol="0">
            <a:spAutoFit/>
          </a:bodyPr>
          <a:lstStyle/>
          <a:p>
            <a:pPr algn="ctr"/>
            <a:r>
              <a:rPr kumimoji="0" lang="en-US" sz="2000" b="0" i="0" u="none" strike="noStrike" spc="0" normalizeH="0" noProof="0" dirty="0">
                <a:ln>
                  <a:noFill/>
                </a:ln>
                <a:solidFill>
                  <a:schemeClr val="bg1"/>
                </a:solidFill>
                <a:effectLst/>
                <a:uLnTx/>
                <a:uFillTx/>
                <a:latin typeface="Aptos" panose="020B0004020202020204" pitchFamily="34" charset="0"/>
              </a:rPr>
              <a:t>2014 Transportation Bond</a:t>
            </a:r>
            <a:endParaRPr lang="en-US" sz="2000" dirty="0">
              <a:solidFill>
                <a:schemeClr val="bg1"/>
              </a:solidFill>
              <a:latin typeface="Aptos" panose="020B0004020202020204" pitchFamily="34" charset="0"/>
            </a:endParaRPr>
          </a:p>
        </p:txBody>
      </p:sp>
    </p:spTree>
    <p:extLst>
      <p:ext uri="{BB962C8B-B14F-4D97-AF65-F5344CB8AC3E}">
        <p14:creationId xmlns:p14="http://schemas.microsoft.com/office/powerpoint/2010/main" val="3550326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9A10AF8-D295-13D4-5558-263E1D6CAE66}"/>
              </a:ext>
            </a:extLst>
          </p:cNvPr>
          <p:cNvGrpSpPr/>
          <p:nvPr/>
        </p:nvGrpSpPr>
        <p:grpSpPr>
          <a:xfrm>
            <a:off x="1521971" y="876675"/>
            <a:ext cx="10216294" cy="5813737"/>
            <a:chOff x="3003924" y="876675"/>
            <a:chExt cx="10216294" cy="5813737"/>
          </a:xfrm>
        </p:grpSpPr>
        <p:sp>
          <p:nvSpPr>
            <p:cNvPr id="19" name="TextBox 18">
              <a:extLst>
                <a:ext uri="{FF2B5EF4-FFF2-40B4-BE49-F238E27FC236}">
                  <a16:creationId xmlns:a16="http://schemas.microsoft.com/office/drawing/2014/main" id="{56CE9D05-2572-34D9-AA9B-2836F0AEE25D}"/>
                </a:ext>
              </a:extLst>
            </p:cNvPr>
            <p:cNvSpPr txBox="1"/>
            <p:nvPr/>
          </p:nvSpPr>
          <p:spPr>
            <a:xfrm>
              <a:off x="5723707" y="6351858"/>
              <a:ext cx="6846660" cy="338554"/>
            </a:xfrm>
            <a:prstGeom prst="rect">
              <a:avLst/>
            </a:prstGeom>
            <a:noFill/>
          </p:spPr>
          <p:txBody>
            <a:bodyPr wrap="square" rtlCol="0">
              <a:spAutoFit/>
            </a:bodyPr>
            <a:lstStyle>
              <a:defPPr>
                <a:defRPr lang="en-US"/>
              </a:defPPr>
              <a:lvl1pPr>
                <a:defRPr sz="1400">
                  <a:solidFill>
                    <a:srgbClr val="0000FF"/>
                  </a:solidFill>
                </a:defRPr>
              </a:lvl1pPr>
            </a:lstStyle>
            <a:p>
              <a:r>
                <a:rPr lang="en-US" sz="1600" dirty="0"/>
                <a:t>No staffing analysis completed &amp; no funding for additional staff provided.</a:t>
              </a:r>
            </a:p>
          </p:txBody>
        </p:sp>
        <p:sp>
          <p:nvSpPr>
            <p:cNvPr id="11" name="TextBox 10">
              <a:extLst>
                <a:ext uri="{FF2B5EF4-FFF2-40B4-BE49-F238E27FC236}">
                  <a16:creationId xmlns:a16="http://schemas.microsoft.com/office/drawing/2014/main" id="{83BF9470-9806-166A-C117-17A8B9D1892C}"/>
                </a:ext>
              </a:extLst>
            </p:cNvPr>
            <p:cNvSpPr txBox="1"/>
            <p:nvPr/>
          </p:nvSpPr>
          <p:spPr>
            <a:xfrm>
              <a:off x="6535197" y="876675"/>
              <a:ext cx="4064007" cy="846386"/>
            </a:xfrm>
            <a:prstGeom prst="rect">
              <a:avLst/>
            </a:prstGeom>
            <a:noFill/>
          </p:spPr>
          <p:txBody>
            <a:bodyPr wrap="square" rtlCol="0">
              <a:spAutoFit/>
            </a:bodyPr>
            <a:lstStyle/>
            <a:p>
              <a:pPr algn="ctr">
                <a:spcBef>
                  <a:spcPts val="600"/>
                </a:spcBef>
              </a:pPr>
              <a:r>
                <a:rPr lang="en-US" sz="1600" dirty="0">
                  <a:solidFill>
                    <a:srgbClr val="0000FF"/>
                  </a:solidFill>
                </a:rPr>
                <a:t>The design was underfunded at the start</a:t>
              </a:r>
            </a:p>
            <a:p>
              <a:pPr algn="ctr">
                <a:spcBef>
                  <a:spcPts val="600"/>
                </a:spcBef>
              </a:pPr>
              <a:r>
                <a:rPr lang="en-US" sz="1400" dirty="0">
                  <a:solidFill>
                    <a:srgbClr val="0000FF"/>
                  </a:solidFill>
                </a:rPr>
                <a:t>Typical rule-of-thumb is 20% to 30% for engineering, surveying and inspection</a:t>
              </a:r>
            </a:p>
          </p:txBody>
        </p:sp>
        <p:pic>
          <p:nvPicPr>
            <p:cNvPr id="8" name="Picture 7">
              <a:extLst>
                <a:ext uri="{FF2B5EF4-FFF2-40B4-BE49-F238E27FC236}">
                  <a16:creationId xmlns:a16="http://schemas.microsoft.com/office/drawing/2014/main" id="{A93C96FC-01D5-9DAD-DE77-CDE348E6FA03}"/>
                </a:ext>
              </a:extLst>
            </p:cNvPr>
            <p:cNvPicPr>
              <a:picLocks noChangeAspect="1"/>
            </p:cNvPicPr>
            <p:nvPr/>
          </p:nvPicPr>
          <p:blipFill>
            <a:blip r:embed="rId3">
              <a:duotone>
                <a:prstClr val="black"/>
                <a:srgbClr val="F9EFE3">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4" b="281"/>
            <a:stretch/>
          </p:blipFill>
          <p:spPr>
            <a:xfrm>
              <a:off x="3027093" y="2477376"/>
              <a:ext cx="8742789" cy="3335383"/>
            </a:xfrm>
            <a:prstGeom prst="rect">
              <a:avLst/>
            </a:prstGeom>
            <a:effectLst>
              <a:outerShdw blurRad="50800" dist="38100" dir="2700000" algn="tl" rotWithShape="0">
                <a:prstClr val="black">
                  <a:alpha val="40000"/>
                </a:prstClr>
              </a:outerShdw>
            </a:effectLst>
          </p:spPr>
        </p:pic>
        <p:sp>
          <p:nvSpPr>
            <p:cNvPr id="22" name="Freeform: Shape 21">
              <a:extLst>
                <a:ext uri="{FF2B5EF4-FFF2-40B4-BE49-F238E27FC236}">
                  <a16:creationId xmlns:a16="http://schemas.microsoft.com/office/drawing/2014/main" id="{87497DA3-8655-35EB-22F7-AEC5C8850F8E}"/>
                </a:ext>
              </a:extLst>
            </p:cNvPr>
            <p:cNvSpPr/>
            <p:nvPr/>
          </p:nvSpPr>
          <p:spPr>
            <a:xfrm>
              <a:off x="7593706" y="5060957"/>
              <a:ext cx="2837672" cy="1335505"/>
            </a:xfrm>
            <a:custGeom>
              <a:avLst/>
              <a:gdLst>
                <a:gd name="connsiteX0" fmla="*/ 554001 w 2671559"/>
                <a:gd name="connsiteY0" fmla="*/ 1335505 h 1335505"/>
                <a:gd name="connsiteX1" fmla="*/ 481812 w 2671559"/>
                <a:gd name="connsiteY1" fmla="*/ 1239253 h 1335505"/>
                <a:gd name="connsiteX2" fmla="*/ 108833 w 2671559"/>
                <a:gd name="connsiteY2" fmla="*/ 806116 h 1335505"/>
                <a:gd name="connsiteX3" fmla="*/ 2671559 w 2671559"/>
                <a:gd name="connsiteY3" fmla="*/ 0 h 1335505"/>
                <a:gd name="connsiteX0" fmla="*/ 655858 w 2773416"/>
                <a:gd name="connsiteY0" fmla="*/ 1335505 h 1335505"/>
                <a:gd name="connsiteX1" fmla="*/ 124239 w 2773416"/>
                <a:gd name="connsiteY1" fmla="*/ 980545 h 1335505"/>
                <a:gd name="connsiteX2" fmla="*/ 210690 w 2773416"/>
                <a:gd name="connsiteY2" fmla="*/ 806116 h 1335505"/>
                <a:gd name="connsiteX3" fmla="*/ 2773416 w 2773416"/>
                <a:gd name="connsiteY3" fmla="*/ 0 h 1335505"/>
                <a:gd name="connsiteX0" fmla="*/ 664715 w 2782273"/>
                <a:gd name="connsiteY0" fmla="*/ 1335505 h 1335505"/>
                <a:gd name="connsiteX1" fmla="*/ 133096 w 2782273"/>
                <a:gd name="connsiteY1" fmla="*/ 980545 h 1335505"/>
                <a:gd name="connsiteX2" fmla="*/ 219547 w 2782273"/>
                <a:gd name="connsiteY2" fmla="*/ 806116 h 1335505"/>
                <a:gd name="connsiteX3" fmla="*/ 2782273 w 2782273"/>
                <a:gd name="connsiteY3" fmla="*/ 0 h 1335505"/>
                <a:gd name="connsiteX0" fmla="*/ 722295 w 2839853"/>
                <a:gd name="connsiteY0" fmla="*/ 1335505 h 1335505"/>
                <a:gd name="connsiteX1" fmla="*/ 190676 w 2839853"/>
                <a:gd name="connsiteY1" fmla="*/ 980545 h 1335505"/>
                <a:gd name="connsiteX2" fmla="*/ 277127 w 2839853"/>
                <a:gd name="connsiteY2" fmla="*/ 806116 h 1335505"/>
                <a:gd name="connsiteX3" fmla="*/ 2839853 w 2839853"/>
                <a:gd name="connsiteY3" fmla="*/ 0 h 1335505"/>
                <a:gd name="connsiteX0" fmla="*/ 673515 w 2791073"/>
                <a:gd name="connsiteY0" fmla="*/ 1335505 h 1335505"/>
                <a:gd name="connsiteX1" fmla="*/ 141896 w 2791073"/>
                <a:gd name="connsiteY1" fmla="*/ 980545 h 1335505"/>
                <a:gd name="connsiteX2" fmla="*/ 201584 w 2791073"/>
                <a:gd name="connsiteY2" fmla="*/ 391290 h 1335505"/>
                <a:gd name="connsiteX3" fmla="*/ 2791073 w 2791073"/>
                <a:gd name="connsiteY3" fmla="*/ 0 h 1335505"/>
                <a:gd name="connsiteX0" fmla="*/ 720114 w 2837672"/>
                <a:gd name="connsiteY0" fmla="*/ 1335505 h 1335505"/>
                <a:gd name="connsiteX1" fmla="*/ 188495 w 2837672"/>
                <a:gd name="connsiteY1" fmla="*/ 980545 h 1335505"/>
                <a:gd name="connsiteX2" fmla="*/ 248183 w 2837672"/>
                <a:gd name="connsiteY2" fmla="*/ 391290 h 1335505"/>
                <a:gd name="connsiteX3" fmla="*/ 2837672 w 2837672"/>
                <a:gd name="connsiteY3" fmla="*/ 0 h 1335505"/>
              </a:gdLst>
              <a:ahLst/>
              <a:cxnLst>
                <a:cxn ang="0">
                  <a:pos x="connsiteX0" y="connsiteY0"/>
                </a:cxn>
                <a:cxn ang="0">
                  <a:pos x="connsiteX1" y="connsiteY1"/>
                </a:cxn>
                <a:cxn ang="0">
                  <a:pos x="connsiteX2" y="connsiteY2"/>
                </a:cxn>
                <a:cxn ang="0">
                  <a:pos x="connsiteX3" y="connsiteY3"/>
                </a:cxn>
              </a:cxnLst>
              <a:rect l="l" t="t" r="r" b="b"/>
              <a:pathLst>
                <a:path w="2837672" h="1335505">
                  <a:moveTo>
                    <a:pt x="720114" y="1335505"/>
                  </a:moveTo>
                  <a:cubicBezTo>
                    <a:pt x="721117" y="1331494"/>
                    <a:pt x="405425" y="1191440"/>
                    <a:pt x="188495" y="980545"/>
                  </a:cubicBezTo>
                  <a:cubicBezTo>
                    <a:pt x="-28435" y="769650"/>
                    <a:pt x="-116775" y="597832"/>
                    <a:pt x="248183" y="391290"/>
                  </a:cubicBezTo>
                  <a:cubicBezTo>
                    <a:pt x="613141" y="184748"/>
                    <a:pt x="2837672" y="0"/>
                    <a:pt x="2837672" y="0"/>
                  </a:cubicBezTo>
                </a:path>
              </a:pathLst>
            </a:custGeom>
            <a:noFill/>
            <a:ln w="12700">
              <a:solidFill>
                <a:srgbClr val="0000FF"/>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CCFBA51-A5CD-E82B-6DB8-8B7A1D834422}"/>
                </a:ext>
              </a:extLst>
            </p:cNvPr>
            <p:cNvSpPr/>
            <p:nvPr/>
          </p:nvSpPr>
          <p:spPr>
            <a:xfrm>
              <a:off x="6063462" y="4531568"/>
              <a:ext cx="2216025" cy="1840831"/>
            </a:xfrm>
            <a:custGeom>
              <a:avLst/>
              <a:gdLst>
                <a:gd name="connsiteX0" fmla="*/ 2238327 w 2238327"/>
                <a:gd name="connsiteY0" fmla="*/ 1840831 h 1840831"/>
                <a:gd name="connsiteX1" fmla="*/ 1287833 w 2238327"/>
                <a:gd name="connsiteY1" fmla="*/ 1251284 h 1840831"/>
                <a:gd name="connsiteX2" fmla="*/ 96706 w 2238327"/>
                <a:gd name="connsiteY2" fmla="*/ 505326 h 1840831"/>
                <a:gd name="connsiteX3" fmla="*/ 72643 w 2238327"/>
                <a:gd name="connsiteY3" fmla="*/ 0 h 1840831"/>
                <a:gd name="connsiteX0" fmla="*/ 2238327 w 2238327"/>
                <a:gd name="connsiteY0" fmla="*/ 1840831 h 1840831"/>
                <a:gd name="connsiteX1" fmla="*/ 1212005 w 2238327"/>
                <a:gd name="connsiteY1" fmla="*/ 1255744 h 1840831"/>
                <a:gd name="connsiteX2" fmla="*/ 96706 w 2238327"/>
                <a:gd name="connsiteY2" fmla="*/ 505326 h 1840831"/>
                <a:gd name="connsiteX3" fmla="*/ 72643 w 2238327"/>
                <a:gd name="connsiteY3" fmla="*/ 0 h 1840831"/>
                <a:gd name="connsiteX0" fmla="*/ 2238327 w 2238327"/>
                <a:gd name="connsiteY0" fmla="*/ 1840831 h 1840831"/>
                <a:gd name="connsiteX1" fmla="*/ 1212005 w 2238327"/>
                <a:gd name="connsiteY1" fmla="*/ 1255744 h 1840831"/>
                <a:gd name="connsiteX2" fmla="*/ 96706 w 2238327"/>
                <a:gd name="connsiteY2" fmla="*/ 505326 h 1840831"/>
                <a:gd name="connsiteX3" fmla="*/ 72643 w 2238327"/>
                <a:gd name="connsiteY3" fmla="*/ 0 h 1840831"/>
                <a:gd name="connsiteX0" fmla="*/ 2216025 w 2216025"/>
                <a:gd name="connsiteY0" fmla="*/ 1840831 h 1840831"/>
                <a:gd name="connsiteX1" fmla="*/ 1212005 w 2216025"/>
                <a:gd name="connsiteY1" fmla="*/ 1255744 h 1840831"/>
                <a:gd name="connsiteX2" fmla="*/ 96706 w 2216025"/>
                <a:gd name="connsiteY2" fmla="*/ 505326 h 1840831"/>
                <a:gd name="connsiteX3" fmla="*/ 72643 w 2216025"/>
                <a:gd name="connsiteY3" fmla="*/ 0 h 1840831"/>
              </a:gdLst>
              <a:ahLst/>
              <a:cxnLst>
                <a:cxn ang="0">
                  <a:pos x="connsiteX0" y="connsiteY0"/>
                </a:cxn>
                <a:cxn ang="0">
                  <a:pos x="connsiteX1" y="connsiteY1"/>
                </a:cxn>
                <a:cxn ang="0">
                  <a:pos x="connsiteX2" y="connsiteY2"/>
                </a:cxn>
                <a:cxn ang="0">
                  <a:pos x="connsiteX3" y="connsiteY3"/>
                </a:cxn>
              </a:cxnLst>
              <a:rect l="l" t="t" r="r" b="b"/>
              <a:pathLst>
                <a:path w="2216025" h="1840831">
                  <a:moveTo>
                    <a:pt x="2216025" y="1840831"/>
                  </a:moveTo>
                  <a:cubicBezTo>
                    <a:pt x="1823365" y="1653236"/>
                    <a:pt x="1528836" y="1452260"/>
                    <a:pt x="1212005" y="1255744"/>
                  </a:cubicBezTo>
                  <a:cubicBezTo>
                    <a:pt x="855068" y="1033160"/>
                    <a:pt x="299238" y="713873"/>
                    <a:pt x="96706" y="505326"/>
                  </a:cubicBezTo>
                  <a:cubicBezTo>
                    <a:pt x="-105826" y="296779"/>
                    <a:pt x="72643" y="0"/>
                    <a:pt x="72643" y="0"/>
                  </a:cubicBezTo>
                </a:path>
              </a:pathLst>
            </a:custGeom>
            <a:noFill/>
            <a:ln w="12700">
              <a:solidFill>
                <a:srgbClr val="0000FF"/>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B5469C5-5856-5BE6-EED3-88D9F03D29A5}"/>
                </a:ext>
              </a:extLst>
            </p:cNvPr>
            <p:cNvSpPr txBox="1"/>
            <p:nvPr/>
          </p:nvSpPr>
          <p:spPr>
            <a:xfrm>
              <a:off x="3003924" y="1777806"/>
              <a:ext cx="4968634" cy="707886"/>
            </a:xfrm>
            <a:prstGeom prst="rect">
              <a:avLst/>
            </a:prstGeom>
            <a:noFill/>
          </p:spPr>
          <p:txBody>
            <a:bodyPr wrap="square" rtlCol="0">
              <a:spAutoFit/>
            </a:bodyPr>
            <a:lstStyle>
              <a:defPPr>
                <a:defRPr lang="en-US"/>
              </a:defPPr>
              <a:lvl1pPr>
                <a:defRPr sz="1400">
                  <a:solidFill>
                    <a:srgbClr val="0000FF"/>
                  </a:solidFill>
                </a:defRPr>
              </a:lvl1pPr>
            </a:lstStyle>
            <a:p>
              <a:r>
                <a:rPr lang="en-US" sz="2200" dirty="0">
                  <a:solidFill>
                    <a:schemeClr val="tx1"/>
                  </a:solidFill>
                </a:rPr>
                <a:t>Staff Committee Kick-Off Meeting</a:t>
              </a:r>
            </a:p>
            <a:p>
              <a:r>
                <a:rPr lang="en-US" sz="1800" dirty="0">
                  <a:solidFill>
                    <a:schemeClr val="tx1"/>
                  </a:solidFill>
                </a:rPr>
                <a:t>Sept 8, 2014</a:t>
              </a:r>
            </a:p>
          </p:txBody>
        </p:sp>
        <p:sp>
          <p:nvSpPr>
            <p:cNvPr id="36" name="Freeform: Shape 35">
              <a:extLst>
                <a:ext uri="{FF2B5EF4-FFF2-40B4-BE49-F238E27FC236}">
                  <a16:creationId xmlns:a16="http://schemas.microsoft.com/office/drawing/2014/main" id="{31ABFE40-7A4D-191F-A4B0-A6955247BAC0}"/>
                </a:ext>
              </a:extLst>
            </p:cNvPr>
            <p:cNvSpPr/>
            <p:nvPr/>
          </p:nvSpPr>
          <p:spPr>
            <a:xfrm>
              <a:off x="5516380" y="1104106"/>
              <a:ext cx="1125580" cy="2643436"/>
            </a:xfrm>
            <a:custGeom>
              <a:avLst/>
              <a:gdLst>
                <a:gd name="connsiteX0" fmla="*/ 2308486 w 2308486"/>
                <a:gd name="connsiteY0" fmla="*/ 116002 h 1899832"/>
                <a:gd name="connsiteX1" fmla="*/ 1184223 w 2308486"/>
                <a:gd name="connsiteY1" fmla="*/ 190953 h 1899832"/>
                <a:gd name="connsiteX2" fmla="*/ 0 w 2308486"/>
                <a:gd name="connsiteY2" fmla="*/ 1899832 h 1899832"/>
                <a:gd name="connsiteX0" fmla="*/ 2308486 w 2308486"/>
                <a:gd name="connsiteY0" fmla="*/ 48186 h 1832016"/>
                <a:gd name="connsiteX1" fmla="*/ 916593 w 2308486"/>
                <a:gd name="connsiteY1" fmla="*/ 312708 h 1832016"/>
                <a:gd name="connsiteX2" fmla="*/ 0 w 2308486"/>
                <a:gd name="connsiteY2" fmla="*/ 1832016 h 1832016"/>
                <a:gd name="connsiteX0" fmla="*/ 2308486 w 2308486"/>
                <a:gd name="connsiteY0" fmla="*/ 14449 h 1798279"/>
                <a:gd name="connsiteX1" fmla="*/ 916593 w 2308486"/>
                <a:gd name="connsiteY1" fmla="*/ 278971 h 1798279"/>
                <a:gd name="connsiteX2" fmla="*/ 0 w 2308486"/>
                <a:gd name="connsiteY2" fmla="*/ 1798279 h 1798279"/>
              </a:gdLst>
              <a:ahLst/>
              <a:cxnLst>
                <a:cxn ang="0">
                  <a:pos x="connsiteX0" y="connsiteY0"/>
                </a:cxn>
                <a:cxn ang="0">
                  <a:pos x="connsiteX1" y="connsiteY1"/>
                </a:cxn>
                <a:cxn ang="0">
                  <a:pos x="connsiteX2" y="connsiteY2"/>
                </a:cxn>
              </a:cxnLst>
              <a:rect l="l" t="t" r="r" b="b"/>
              <a:pathLst>
                <a:path w="2308486" h="1798279">
                  <a:moveTo>
                    <a:pt x="2308486" y="14449"/>
                  </a:moveTo>
                  <a:cubicBezTo>
                    <a:pt x="1916426" y="-18669"/>
                    <a:pt x="1301341" y="-18334"/>
                    <a:pt x="916593" y="278971"/>
                  </a:cubicBezTo>
                  <a:cubicBezTo>
                    <a:pt x="531845" y="576276"/>
                    <a:pt x="399737" y="1092492"/>
                    <a:pt x="0" y="1798279"/>
                  </a:cubicBezTo>
                </a:path>
              </a:pathLst>
            </a:custGeom>
            <a:noFill/>
            <a:ln w="12700">
              <a:solidFill>
                <a:srgbClr val="0000FF"/>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7B1BB742-2A45-BDBF-7015-9946EB4CB7A1}"/>
                </a:ext>
              </a:extLst>
            </p:cNvPr>
            <p:cNvSpPr txBox="1"/>
            <p:nvPr/>
          </p:nvSpPr>
          <p:spPr>
            <a:xfrm>
              <a:off x="11340569" y="1945222"/>
              <a:ext cx="1879649" cy="338554"/>
            </a:xfrm>
            <a:prstGeom prst="rect">
              <a:avLst/>
            </a:prstGeom>
            <a:noFill/>
          </p:spPr>
          <p:txBody>
            <a:bodyPr wrap="square" rtlCol="0">
              <a:spAutoFit/>
            </a:bodyPr>
            <a:lstStyle>
              <a:defPPr>
                <a:defRPr lang="en-US"/>
              </a:defPPr>
              <a:lvl1pPr>
                <a:defRPr sz="1400">
                  <a:solidFill>
                    <a:srgbClr val="0000FF"/>
                  </a:solidFill>
                </a:defRPr>
              </a:lvl1pPr>
            </a:lstStyle>
            <a:p>
              <a:r>
                <a:rPr lang="en-US" sz="1600" dirty="0"/>
                <a:t>Original Timeline</a:t>
              </a:r>
            </a:p>
          </p:txBody>
        </p:sp>
        <p:sp>
          <p:nvSpPr>
            <p:cNvPr id="46" name="Freeform: Shape 45">
              <a:extLst>
                <a:ext uri="{FF2B5EF4-FFF2-40B4-BE49-F238E27FC236}">
                  <a16:creationId xmlns:a16="http://schemas.microsoft.com/office/drawing/2014/main" id="{7152B410-7A73-9FAC-2163-ABF0DD783BDA}"/>
                </a:ext>
              </a:extLst>
            </p:cNvPr>
            <p:cNvSpPr/>
            <p:nvPr/>
          </p:nvSpPr>
          <p:spPr>
            <a:xfrm>
              <a:off x="10813241" y="2079995"/>
              <a:ext cx="512956" cy="663724"/>
            </a:xfrm>
            <a:custGeom>
              <a:avLst/>
              <a:gdLst>
                <a:gd name="connsiteX0" fmla="*/ 512956 w 512956"/>
                <a:gd name="connsiteY0" fmla="*/ 70925 h 717696"/>
                <a:gd name="connsiteX1" fmla="*/ 267629 w 512956"/>
                <a:gd name="connsiteY1" fmla="*/ 59774 h 717696"/>
                <a:gd name="connsiteX2" fmla="*/ 0 w 512956"/>
                <a:gd name="connsiteY2" fmla="*/ 717696 h 717696"/>
                <a:gd name="connsiteX0" fmla="*/ 512956 w 512956"/>
                <a:gd name="connsiteY0" fmla="*/ 16953 h 663724"/>
                <a:gd name="connsiteX1" fmla="*/ 234175 w 512956"/>
                <a:gd name="connsiteY1" fmla="*/ 173070 h 663724"/>
                <a:gd name="connsiteX2" fmla="*/ 0 w 512956"/>
                <a:gd name="connsiteY2" fmla="*/ 663724 h 663724"/>
              </a:gdLst>
              <a:ahLst/>
              <a:cxnLst>
                <a:cxn ang="0">
                  <a:pos x="connsiteX0" y="connsiteY0"/>
                </a:cxn>
                <a:cxn ang="0">
                  <a:pos x="connsiteX1" y="connsiteY1"/>
                </a:cxn>
                <a:cxn ang="0">
                  <a:pos x="connsiteX2" y="connsiteY2"/>
                </a:cxn>
              </a:cxnLst>
              <a:rect l="l" t="t" r="r" b="b"/>
              <a:pathLst>
                <a:path w="512956" h="663724">
                  <a:moveTo>
                    <a:pt x="512956" y="16953"/>
                  </a:moveTo>
                  <a:cubicBezTo>
                    <a:pt x="433039" y="-42520"/>
                    <a:pt x="319668" y="65275"/>
                    <a:pt x="234175" y="173070"/>
                  </a:cubicBezTo>
                  <a:cubicBezTo>
                    <a:pt x="148682" y="280865"/>
                    <a:pt x="0" y="663724"/>
                    <a:pt x="0" y="663724"/>
                  </a:cubicBezTo>
                </a:path>
              </a:pathLst>
            </a:custGeom>
            <a:noFill/>
            <a:ln w="12700">
              <a:solidFill>
                <a:srgbClr val="0000FF"/>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EA8D1F6B-F05C-8B4C-2624-7047155F3C93}"/>
              </a:ext>
            </a:extLst>
          </p:cNvPr>
          <p:cNvSpPr txBox="1"/>
          <p:nvPr/>
        </p:nvSpPr>
        <p:spPr>
          <a:xfrm>
            <a:off x="205146" y="795200"/>
            <a:ext cx="4064007" cy="523220"/>
          </a:xfrm>
          <a:prstGeom prst="rect">
            <a:avLst/>
          </a:prstGeom>
          <a:noFill/>
        </p:spPr>
        <p:txBody>
          <a:bodyPr wrap="square" rtlCol="0">
            <a:spAutoFit/>
          </a:bodyPr>
          <a:lstStyle>
            <a:defPPr>
              <a:defRPr lang="en-US"/>
            </a:defPPr>
            <a:lvl1pPr>
              <a:defRPr sz="1400">
                <a:solidFill>
                  <a:srgbClr val="0000FF"/>
                </a:solidFill>
              </a:defRPr>
            </a:lvl1pPr>
          </a:lstStyle>
          <a:p>
            <a:pPr algn="ctr"/>
            <a:r>
              <a:rPr lang="en-US" sz="2800" dirty="0">
                <a:solidFill>
                  <a:schemeClr val="tx1"/>
                </a:solidFill>
              </a:rPr>
              <a:t>Hand-Off to Engineering</a:t>
            </a:r>
          </a:p>
        </p:txBody>
      </p:sp>
      <p:sp>
        <p:nvSpPr>
          <p:cNvPr id="2" name="TextBox 1">
            <a:extLst>
              <a:ext uri="{FF2B5EF4-FFF2-40B4-BE49-F238E27FC236}">
                <a16:creationId xmlns:a16="http://schemas.microsoft.com/office/drawing/2014/main" id="{D5B59AFF-85E6-B5E9-4054-C9BB9B75BBF4}"/>
              </a:ext>
            </a:extLst>
          </p:cNvPr>
          <p:cNvSpPr txBox="1"/>
          <p:nvPr/>
        </p:nvSpPr>
        <p:spPr>
          <a:xfrm>
            <a:off x="-4727" y="-26110"/>
            <a:ext cx="12192000" cy="830997"/>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cap="all" dirty="0">
                <a:solidFill>
                  <a:srgbClr val="FFFF00"/>
                </a:solidFill>
                <a:latin typeface="Aptos" panose="02110004020202020204"/>
              </a:rPr>
              <a:t>Finding #3:</a:t>
            </a:r>
            <a:r>
              <a:rPr kumimoji="0" lang="en-US" sz="3600" b="0" i="0" u="none" strike="noStrike" kern="0" cap="small" spc="0" normalizeH="0" noProof="0" dirty="0">
                <a:ln>
                  <a:noFill/>
                </a:ln>
                <a:solidFill>
                  <a:srgbClr val="FFFF00"/>
                </a:solidFill>
                <a:effectLst/>
                <a:uLnTx/>
                <a:uFillTx/>
                <a:latin typeface="Aptos" panose="02110004020202020204"/>
              </a:rPr>
              <a:t> </a:t>
            </a:r>
            <a:r>
              <a:rPr kumimoji="0" lang="en-US" sz="3200" b="0" i="0" u="none" strike="noStrike" kern="0" cap="none" spc="0" normalizeH="0" baseline="0" noProof="0" dirty="0">
                <a:ln>
                  <a:noFill/>
                </a:ln>
                <a:solidFill>
                  <a:prstClr val="white"/>
                </a:solidFill>
                <a:effectLst/>
                <a:uLnTx/>
                <a:uFillTx/>
                <a:latin typeface="Aptos" panose="02110004020202020204"/>
              </a:rPr>
              <a:t>Engineering Staff Engagement   </a:t>
            </a:r>
            <a:r>
              <a:rPr kumimoji="0" lang="en-US" sz="2000" b="0" i="0" u="none" strike="noStrike" kern="0" cap="none" spc="0" normalizeH="0" baseline="0" noProof="0" dirty="0">
                <a:ln>
                  <a:noFill/>
                </a:ln>
                <a:solidFill>
                  <a:schemeClr val="bg1">
                    <a:lumMod val="85000"/>
                  </a:schemeClr>
                </a:solidFill>
                <a:effectLst/>
                <a:uLnTx/>
                <a:uFillTx/>
                <a:latin typeface="Aptos" panose="02110004020202020204"/>
              </a:rPr>
              <a:t>(continued)</a:t>
            </a:r>
          </a:p>
        </p:txBody>
      </p:sp>
    </p:spTree>
    <p:extLst>
      <p:ext uri="{BB962C8B-B14F-4D97-AF65-F5344CB8AC3E}">
        <p14:creationId xmlns:p14="http://schemas.microsoft.com/office/powerpoint/2010/main" val="187216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1C691-0DB8-0CDE-ED66-0B785A174E0F}"/>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AD153948-9786-1DB8-EBF1-54BE277FACC5}"/>
              </a:ext>
            </a:extLst>
          </p:cNvPr>
          <p:cNvCxnSpPr>
            <a:cxnSpLocks/>
          </p:cNvCxnSpPr>
          <p:nvPr/>
        </p:nvCxnSpPr>
        <p:spPr>
          <a:xfrm>
            <a:off x="10234358" y="1463391"/>
            <a:ext cx="0" cy="137160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18ABDBDF-9D52-AE33-F131-DE3774265989}"/>
              </a:ext>
            </a:extLst>
          </p:cNvPr>
          <p:cNvGrpSpPr/>
          <p:nvPr/>
        </p:nvGrpSpPr>
        <p:grpSpPr>
          <a:xfrm>
            <a:off x="442720" y="1370712"/>
            <a:ext cx="11430000" cy="696997"/>
            <a:chOff x="442720" y="1370712"/>
            <a:chExt cx="11430000" cy="696997"/>
          </a:xfrm>
        </p:grpSpPr>
        <p:sp>
          <p:nvSpPr>
            <p:cNvPr id="70" name="Rectangle 69">
              <a:extLst>
                <a:ext uri="{FF2B5EF4-FFF2-40B4-BE49-F238E27FC236}">
                  <a16:creationId xmlns:a16="http://schemas.microsoft.com/office/drawing/2014/main" id="{F3E7A27E-0E03-F62F-083B-10D131B62A21}"/>
                </a:ext>
              </a:extLst>
            </p:cNvPr>
            <p:cNvSpPr/>
            <p:nvPr/>
          </p:nvSpPr>
          <p:spPr>
            <a:xfrm>
              <a:off x="803893" y="1627563"/>
              <a:ext cx="10727871" cy="24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5" name="Group 104">
              <a:extLst>
                <a:ext uri="{FF2B5EF4-FFF2-40B4-BE49-F238E27FC236}">
                  <a16:creationId xmlns:a16="http://schemas.microsoft.com/office/drawing/2014/main" id="{BA76515D-C82F-9BA1-DD83-53B9EB31D83D}"/>
                </a:ext>
              </a:extLst>
            </p:cNvPr>
            <p:cNvGrpSpPr/>
            <p:nvPr/>
          </p:nvGrpSpPr>
          <p:grpSpPr>
            <a:xfrm>
              <a:off x="520023" y="1375418"/>
              <a:ext cx="11321657" cy="692291"/>
              <a:chOff x="520023" y="3594743"/>
              <a:chExt cx="11321657" cy="692291"/>
            </a:xfrm>
          </p:grpSpPr>
          <p:sp>
            <p:nvSpPr>
              <p:cNvPr id="82" name="Rectangle 81">
                <a:extLst>
                  <a:ext uri="{FF2B5EF4-FFF2-40B4-BE49-F238E27FC236}">
                    <a16:creationId xmlns:a16="http://schemas.microsoft.com/office/drawing/2014/main" id="{EAAE90E8-567D-7E45-0052-720159B8DC63}"/>
                  </a:ext>
                </a:extLst>
              </p:cNvPr>
              <p:cNvSpPr/>
              <p:nvPr/>
            </p:nvSpPr>
            <p:spPr>
              <a:xfrm>
                <a:off x="796473" y="3846888"/>
                <a:ext cx="10735291" cy="254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7" name="Picture 36" descr="Chart, line chart&#10;&#10;AI-generated content may be incorrect.">
                <a:extLst>
                  <a:ext uri="{FF2B5EF4-FFF2-40B4-BE49-F238E27FC236}">
                    <a16:creationId xmlns:a16="http://schemas.microsoft.com/office/drawing/2014/main" id="{AA39A618-EAD6-8523-2337-20B18A3C61F8}"/>
                  </a:ext>
                </a:extLst>
              </p:cNvPr>
              <p:cNvPicPr>
                <a:picLocks noChangeAspect="1"/>
              </p:cNvPicPr>
              <p:nvPr/>
            </p:nvPicPr>
            <p:blipFill>
              <a:blip r:embed="rId3">
                <a:extLst>
                  <a:ext uri="{28A0092B-C50C-407E-A947-70E740481C1C}">
                    <a14:useLocalDpi xmlns:a14="http://schemas.microsoft.com/office/drawing/2010/main" val="0"/>
                  </a:ext>
                </a:extLst>
              </a:blip>
              <a:srcRect l="19824" t="87754" r="2351"/>
              <a:stretch/>
            </p:blipFill>
            <p:spPr>
              <a:xfrm>
                <a:off x="520023" y="3594743"/>
                <a:ext cx="11321657" cy="692291"/>
              </a:xfrm>
              <a:prstGeom prst="rect">
                <a:avLst/>
              </a:prstGeom>
            </p:spPr>
          </p:pic>
        </p:grpSp>
        <p:grpSp>
          <p:nvGrpSpPr>
            <p:cNvPr id="71" name="Group 70">
              <a:extLst>
                <a:ext uri="{FF2B5EF4-FFF2-40B4-BE49-F238E27FC236}">
                  <a16:creationId xmlns:a16="http://schemas.microsoft.com/office/drawing/2014/main" id="{66944E32-5830-06AC-1E00-976CE883971C}"/>
                </a:ext>
              </a:extLst>
            </p:cNvPr>
            <p:cNvGrpSpPr/>
            <p:nvPr/>
          </p:nvGrpSpPr>
          <p:grpSpPr>
            <a:xfrm>
              <a:off x="442720" y="1370712"/>
              <a:ext cx="11430000" cy="187943"/>
              <a:chOff x="442720" y="1370712"/>
              <a:chExt cx="11430000" cy="187943"/>
            </a:xfrm>
          </p:grpSpPr>
          <p:cxnSp>
            <p:nvCxnSpPr>
              <p:cNvPr id="4" name="Straight Connector 3">
                <a:extLst>
                  <a:ext uri="{FF2B5EF4-FFF2-40B4-BE49-F238E27FC236}">
                    <a16:creationId xmlns:a16="http://schemas.microsoft.com/office/drawing/2014/main" id="{F6112A20-7FB4-AD54-7D1F-3CBCDEA8F92B}"/>
                  </a:ext>
                </a:extLst>
              </p:cNvPr>
              <p:cNvCxnSpPr/>
              <p:nvPr/>
            </p:nvCxnSpPr>
            <p:spPr>
              <a:xfrm>
                <a:off x="442720" y="1458433"/>
                <a:ext cx="11430000" cy="10426"/>
              </a:xfrm>
              <a:prstGeom prst="line">
                <a:avLst/>
              </a:prstGeom>
              <a:ln w="9525"/>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89005D65-CE03-0D3D-3633-19C7A6585207}"/>
                  </a:ext>
                </a:extLst>
              </p:cNvPr>
              <p:cNvCxnSpPr>
                <a:cxnSpLocks/>
              </p:cNvCxnSpPr>
              <p:nvPr/>
            </p:nvCxnSpPr>
            <p:spPr>
              <a:xfrm>
                <a:off x="1618725" y="1370712"/>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7F4E0752-C57A-B1C2-0C90-5F7A2FAE4187}"/>
                  </a:ext>
                </a:extLst>
              </p:cNvPr>
              <p:cNvCxnSpPr>
                <a:cxnSpLocks/>
              </p:cNvCxnSpPr>
              <p:nvPr/>
            </p:nvCxnSpPr>
            <p:spPr>
              <a:xfrm>
                <a:off x="2525053" y="1378974"/>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B390BB18-0816-EA77-67CC-B2137ED34996}"/>
                  </a:ext>
                </a:extLst>
              </p:cNvPr>
              <p:cNvCxnSpPr>
                <a:cxnSpLocks/>
              </p:cNvCxnSpPr>
              <p:nvPr/>
            </p:nvCxnSpPr>
            <p:spPr>
              <a:xfrm>
                <a:off x="723105" y="1376487"/>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C3DD53EE-AE54-CB87-2DB1-2567A48A1283}"/>
                  </a:ext>
                </a:extLst>
              </p:cNvPr>
              <p:cNvCxnSpPr>
                <a:cxnSpLocks/>
              </p:cNvCxnSpPr>
              <p:nvPr/>
            </p:nvCxnSpPr>
            <p:spPr>
              <a:xfrm>
                <a:off x="3430304" y="1378974"/>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E49D8387-8E89-884F-02DA-E825BE12A5A4}"/>
                  </a:ext>
                </a:extLst>
              </p:cNvPr>
              <p:cNvCxnSpPr>
                <a:cxnSpLocks/>
              </p:cNvCxnSpPr>
              <p:nvPr/>
            </p:nvCxnSpPr>
            <p:spPr>
              <a:xfrm>
                <a:off x="5238015" y="1375761"/>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8A2D6B1-6E7B-BBDB-814F-5BAB8592AE2B}"/>
                  </a:ext>
                </a:extLst>
              </p:cNvPr>
              <p:cNvCxnSpPr>
                <a:cxnSpLocks/>
              </p:cNvCxnSpPr>
              <p:nvPr/>
            </p:nvCxnSpPr>
            <p:spPr>
              <a:xfrm>
                <a:off x="6144343" y="1384023"/>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6C12632-D6B6-71D4-CF4D-272BD6696ACA}"/>
                  </a:ext>
                </a:extLst>
              </p:cNvPr>
              <p:cNvCxnSpPr>
                <a:cxnSpLocks/>
              </p:cNvCxnSpPr>
              <p:nvPr/>
            </p:nvCxnSpPr>
            <p:spPr>
              <a:xfrm>
                <a:off x="4342395" y="1381536"/>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CF2DEAFD-2F9B-D86C-EC60-8E6786B10113}"/>
                  </a:ext>
                </a:extLst>
              </p:cNvPr>
              <p:cNvCxnSpPr>
                <a:cxnSpLocks/>
              </p:cNvCxnSpPr>
              <p:nvPr/>
            </p:nvCxnSpPr>
            <p:spPr>
              <a:xfrm>
                <a:off x="7049594" y="1384023"/>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992A477F-DF8B-BEA1-F49D-06728B46E729}"/>
                  </a:ext>
                </a:extLst>
              </p:cNvPr>
              <p:cNvCxnSpPr>
                <a:cxnSpLocks/>
              </p:cNvCxnSpPr>
              <p:nvPr/>
            </p:nvCxnSpPr>
            <p:spPr>
              <a:xfrm>
                <a:off x="8865974" y="1376479"/>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1D7C8C09-7D8D-0CEE-FFC1-F8F3D8C4DC75}"/>
                  </a:ext>
                </a:extLst>
              </p:cNvPr>
              <p:cNvCxnSpPr>
                <a:cxnSpLocks/>
              </p:cNvCxnSpPr>
              <p:nvPr/>
            </p:nvCxnSpPr>
            <p:spPr>
              <a:xfrm>
                <a:off x="9772302" y="1384741"/>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C2FF7D9C-5A33-0C6E-AAF0-20CDEB45B9BA}"/>
                  </a:ext>
                </a:extLst>
              </p:cNvPr>
              <p:cNvCxnSpPr>
                <a:cxnSpLocks/>
              </p:cNvCxnSpPr>
              <p:nvPr/>
            </p:nvCxnSpPr>
            <p:spPr>
              <a:xfrm>
                <a:off x="7966020" y="1386588"/>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FC2E3BEC-B877-12A0-C79D-154E996BEB1D}"/>
                  </a:ext>
                </a:extLst>
              </p:cNvPr>
              <p:cNvCxnSpPr>
                <a:cxnSpLocks/>
              </p:cNvCxnSpPr>
              <p:nvPr/>
            </p:nvCxnSpPr>
            <p:spPr>
              <a:xfrm>
                <a:off x="10677553" y="1384741"/>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76491B23-EA9A-48BA-AF2D-B8D77E44FEF3}"/>
                  </a:ext>
                </a:extLst>
              </p:cNvPr>
              <p:cNvCxnSpPr>
                <a:cxnSpLocks/>
              </p:cNvCxnSpPr>
              <p:nvPr/>
            </p:nvCxnSpPr>
            <p:spPr>
              <a:xfrm>
                <a:off x="11592668" y="1385458"/>
                <a:ext cx="0" cy="172067"/>
              </a:xfrm>
              <a:prstGeom prst="line">
                <a:avLst/>
              </a:prstGeom>
              <a:ln w="9525"/>
            </p:spPr>
            <p:style>
              <a:lnRef idx="2">
                <a:schemeClr val="dk1"/>
              </a:lnRef>
              <a:fillRef idx="0">
                <a:schemeClr val="dk1"/>
              </a:fillRef>
              <a:effectRef idx="1">
                <a:schemeClr val="dk1"/>
              </a:effectRef>
              <a:fontRef idx="minor">
                <a:schemeClr val="tx1"/>
              </a:fontRef>
            </p:style>
          </p:cxnSp>
        </p:grpSp>
      </p:grpSp>
      <p:cxnSp>
        <p:nvCxnSpPr>
          <p:cNvPr id="139" name="Straight Connector 138">
            <a:extLst>
              <a:ext uri="{FF2B5EF4-FFF2-40B4-BE49-F238E27FC236}">
                <a16:creationId xmlns:a16="http://schemas.microsoft.com/office/drawing/2014/main" id="{03CF50BC-F98E-0ACD-943E-8248677C951D}"/>
              </a:ext>
            </a:extLst>
          </p:cNvPr>
          <p:cNvCxnSpPr>
            <a:cxnSpLocks/>
          </p:cNvCxnSpPr>
          <p:nvPr/>
        </p:nvCxnSpPr>
        <p:spPr>
          <a:xfrm>
            <a:off x="1149450" y="1465284"/>
            <a:ext cx="0" cy="109728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9BBF4FF9-199D-E9E8-979C-A062C146CE41}"/>
              </a:ext>
            </a:extLst>
          </p:cNvPr>
          <p:cNvSpPr txBox="1"/>
          <p:nvPr/>
        </p:nvSpPr>
        <p:spPr>
          <a:xfrm>
            <a:off x="776258" y="2640297"/>
            <a:ext cx="1857908" cy="615553"/>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Eastwood Rd MUP: Phase 1</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5</a:t>
            </a:r>
            <a:r>
              <a:rPr lang="en-US" sz="1000" baseline="30000" dirty="0">
                <a:solidFill>
                  <a:schemeClr val="tx1"/>
                </a:solidFill>
                <a:latin typeface="Aptos" panose="02110004020202020204"/>
              </a:rPr>
              <a:t>th</a:t>
            </a:r>
            <a:r>
              <a:rPr lang="en-US" sz="1000" dirty="0">
                <a:solidFill>
                  <a:schemeClr val="tx1"/>
                </a:solidFill>
                <a:latin typeface="Aptos" panose="02110004020202020204"/>
              </a:rPr>
              <a:t> Ave Bridge Replacement</a:t>
            </a:r>
          </a:p>
          <a:p>
            <a:pPr>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South: Nun to Dock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cxnSp>
        <p:nvCxnSpPr>
          <p:cNvPr id="94" name="Straight Connector 93">
            <a:extLst>
              <a:ext uri="{FF2B5EF4-FFF2-40B4-BE49-F238E27FC236}">
                <a16:creationId xmlns:a16="http://schemas.microsoft.com/office/drawing/2014/main" id="{943EBF6F-E46C-3C51-AAA4-9253BDA0CA97}"/>
              </a:ext>
            </a:extLst>
          </p:cNvPr>
          <p:cNvCxnSpPr>
            <a:cxnSpLocks/>
          </p:cNvCxnSpPr>
          <p:nvPr/>
        </p:nvCxnSpPr>
        <p:spPr>
          <a:xfrm>
            <a:off x="4797814" y="1456051"/>
            <a:ext cx="0" cy="73152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D35D49CB-4A2B-89FC-3A8F-1B5AEB7CEF7B}"/>
              </a:ext>
            </a:extLst>
          </p:cNvPr>
          <p:cNvCxnSpPr>
            <a:cxnSpLocks/>
          </p:cNvCxnSpPr>
          <p:nvPr/>
        </p:nvCxnSpPr>
        <p:spPr>
          <a:xfrm>
            <a:off x="6594286" y="1460675"/>
            <a:ext cx="0" cy="164592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41022AEC-4D8C-F42F-A87B-47CF21570F5B}"/>
              </a:ext>
            </a:extLst>
          </p:cNvPr>
          <p:cNvCxnSpPr>
            <a:cxnSpLocks/>
          </p:cNvCxnSpPr>
          <p:nvPr/>
        </p:nvCxnSpPr>
        <p:spPr>
          <a:xfrm>
            <a:off x="3892967" y="1469903"/>
            <a:ext cx="0" cy="173736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4AEE6120-A28B-35A4-9B2E-DE109BAF724F}"/>
              </a:ext>
            </a:extLst>
          </p:cNvPr>
          <p:cNvSpPr txBox="1"/>
          <p:nvPr/>
        </p:nvSpPr>
        <p:spPr>
          <a:xfrm>
            <a:off x="3383705" y="3288644"/>
            <a:ext cx="2232004" cy="1077218"/>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Independence Blvd Phase 2</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Masonboro Loop/Sound Intersection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Sawmill Point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Conlon Pier</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Hilton/Ballast Hotel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5th Ave Bridge Replacement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Masonboro Fire Station</a:t>
            </a:r>
            <a:endPar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cxnSp>
        <p:nvCxnSpPr>
          <p:cNvPr id="178" name="Straight Connector 177">
            <a:extLst>
              <a:ext uri="{FF2B5EF4-FFF2-40B4-BE49-F238E27FC236}">
                <a16:creationId xmlns:a16="http://schemas.microsoft.com/office/drawing/2014/main" id="{DB48AA35-AC23-3BFB-3131-4573B4EE9685}"/>
              </a:ext>
            </a:extLst>
          </p:cNvPr>
          <p:cNvCxnSpPr>
            <a:cxnSpLocks/>
          </p:cNvCxnSpPr>
          <p:nvPr/>
        </p:nvCxnSpPr>
        <p:spPr>
          <a:xfrm>
            <a:off x="11148125" y="1465830"/>
            <a:ext cx="0" cy="192024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A59C7573-6823-49FC-E85C-1A55963EB975}"/>
              </a:ext>
            </a:extLst>
          </p:cNvPr>
          <p:cNvCxnSpPr>
            <a:cxnSpLocks/>
          </p:cNvCxnSpPr>
          <p:nvPr/>
        </p:nvCxnSpPr>
        <p:spPr>
          <a:xfrm>
            <a:off x="5623366" y="1463096"/>
            <a:ext cx="0" cy="265176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grpSp>
        <p:nvGrpSpPr>
          <p:cNvPr id="89" name="Group 88">
            <a:extLst>
              <a:ext uri="{FF2B5EF4-FFF2-40B4-BE49-F238E27FC236}">
                <a16:creationId xmlns:a16="http://schemas.microsoft.com/office/drawing/2014/main" id="{281DB530-B169-E03E-EFE5-32605B9E239C}"/>
              </a:ext>
            </a:extLst>
          </p:cNvPr>
          <p:cNvGrpSpPr/>
          <p:nvPr/>
        </p:nvGrpSpPr>
        <p:grpSpPr>
          <a:xfrm>
            <a:off x="847183" y="1557270"/>
            <a:ext cx="10677719" cy="381832"/>
            <a:chOff x="847183" y="1557270"/>
            <a:chExt cx="10677719" cy="381832"/>
          </a:xfrm>
        </p:grpSpPr>
        <p:sp>
          <p:nvSpPr>
            <p:cNvPr id="12" name="TextBox 11">
              <a:extLst>
                <a:ext uri="{FF2B5EF4-FFF2-40B4-BE49-F238E27FC236}">
                  <a16:creationId xmlns:a16="http://schemas.microsoft.com/office/drawing/2014/main" id="{DA36BDB3-616C-5CE7-FFC2-AFBE1887D629}"/>
                </a:ext>
              </a:extLst>
            </p:cNvPr>
            <p:cNvSpPr txBox="1"/>
            <p:nvPr/>
          </p:nvSpPr>
          <p:spPr>
            <a:xfrm>
              <a:off x="10804466"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2013</a:t>
              </a:r>
            </a:p>
          </p:txBody>
        </p:sp>
        <p:sp>
          <p:nvSpPr>
            <p:cNvPr id="28" name="TextBox 27">
              <a:extLst>
                <a:ext uri="{FF2B5EF4-FFF2-40B4-BE49-F238E27FC236}">
                  <a16:creationId xmlns:a16="http://schemas.microsoft.com/office/drawing/2014/main" id="{730698BB-5469-20AB-AAC4-89BA7FD0BED3}"/>
                </a:ext>
              </a:extLst>
            </p:cNvPr>
            <p:cNvSpPr txBox="1"/>
            <p:nvPr/>
          </p:nvSpPr>
          <p:spPr>
            <a:xfrm>
              <a:off x="8094490"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2010</a:t>
              </a:r>
            </a:p>
          </p:txBody>
        </p:sp>
        <p:sp>
          <p:nvSpPr>
            <p:cNvPr id="29" name="TextBox 28">
              <a:extLst>
                <a:ext uri="{FF2B5EF4-FFF2-40B4-BE49-F238E27FC236}">
                  <a16:creationId xmlns:a16="http://schemas.microsoft.com/office/drawing/2014/main" id="{E4B4DD1C-6020-D366-205A-4C046FDDAB4A}"/>
                </a:ext>
              </a:extLst>
            </p:cNvPr>
            <p:cNvSpPr txBox="1"/>
            <p:nvPr/>
          </p:nvSpPr>
          <p:spPr>
            <a:xfrm>
              <a:off x="8995583" y="1568138"/>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2011</a:t>
              </a:r>
            </a:p>
          </p:txBody>
        </p:sp>
        <p:sp>
          <p:nvSpPr>
            <p:cNvPr id="30" name="TextBox 29">
              <a:extLst>
                <a:ext uri="{FF2B5EF4-FFF2-40B4-BE49-F238E27FC236}">
                  <a16:creationId xmlns:a16="http://schemas.microsoft.com/office/drawing/2014/main" id="{E364265A-597D-11A7-8B36-1121AEFD653E}"/>
                </a:ext>
              </a:extLst>
            </p:cNvPr>
            <p:cNvSpPr txBox="1"/>
            <p:nvPr/>
          </p:nvSpPr>
          <p:spPr>
            <a:xfrm>
              <a:off x="9910576"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2012</a:t>
              </a:r>
            </a:p>
          </p:txBody>
        </p:sp>
        <p:sp>
          <p:nvSpPr>
            <p:cNvPr id="31" name="TextBox 30">
              <a:extLst>
                <a:ext uri="{FF2B5EF4-FFF2-40B4-BE49-F238E27FC236}">
                  <a16:creationId xmlns:a16="http://schemas.microsoft.com/office/drawing/2014/main" id="{7A3C862D-9D87-5D1F-070C-7DECBAAFDB95}"/>
                </a:ext>
              </a:extLst>
            </p:cNvPr>
            <p:cNvSpPr txBox="1"/>
            <p:nvPr/>
          </p:nvSpPr>
          <p:spPr>
            <a:xfrm>
              <a:off x="7182128"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2009</a:t>
              </a:r>
            </a:p>
          </p:txBody>
        </p:sp>
        <p:sp>
          <p:nvSpPr>
            <p:cNvPr id="34" name="TextBox 33">
              <a:extLst>
                <a:ext uri="{FF2B5EF4-FFF2-40B4-BE49-F238E27FC236}">
                  <a16:creationId xmlns:a16="http://schemas.microsoft.com/office/drawing/2014/main" id="{B391A468-38E7-A71E-A237-976E8BD75690}"/>
                </a:ext>
              </a:extLst>
            </p:cNvPr>
            <p:cNvSpPr txBox="1"/>
            <p:nvPr/>
          </p:nvSpPr>
          <p:spPr>
            <a:xfrm>
              <a:off x="4472152"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2006</a:t>
              </a:r>
            </a:p>
          </p:txBody>
        </p:sp>
        <p:sp>
          <p:nvSpPr>
            <p:cNvPr id="35" name="TextBox 34">
              <a:extLst>
                <a:ext uri="{FF2B5EF4-FFF2-40B4-BE49-F238E27FC236}">
                  <a16:creationId xmlns:a16="http://schemas.microsoft.com/office/drawing/2014/main" id="{E4D13F50-3D26-67BE-749D-755A1D932C71}"/>
                </a:ext>
              </a:extLst>
            </p:cNvPr>
            <p:cNvSpPr txBox="1"/>
            <p:nvPr/>
          </p:nvSpPr>
          <p:spPr>
            <a:xfrm>
              <a:off x="5373245" y="1568138"/>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2007</a:t>
              </a:r>
            </a:p>
          </p:txBody>
        </p:sp>
        <p:sp>
          <p:nvSpPr>
            <p:cNvPr id="74" name="TextBox 73">
              <a:extLst>
                <a:ext uri="{FF2B5EF4-FFF2-40B4-BE49-F238E27FC236}">
                  <a16:creationId xmlns:a16="http://schemas.microsoft.com/office/drawing/2014/main" id="{E36686C9-671B-3D71-5FE0-B15F40CA7E19}"/>
                </a:ext>
              </a:extLst>
            </p:cNvPr>
            <p:cNvSpPr txBox="1"/>
            <p:nvPr/>
          </p:nvSpPr>
          <p:spPr>
            <a:xfrm>
              <a:off x="6288238"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2008</a:t>
              </a:r>
            </a:p>
          </p:txBody>
        </p:sp>
        <p:sp>
          <p:nvSpPr>
            <p:cNvPr id="81" name="TextBox 80">
              <a:extLst>
                <a:ext uri="{FF2B5EF4-FFF2-40B4-BE49-F238E27FC236}">
                  <a16:creationId xmlns:a16="http://schemas.microsoft.com/office/drawing/2014/main" id="{ED61A39C-F0D1-32E0-E220-8233D9FAC453}"/>
                </a:ext>
              </a:extLst>
            </p:cNvPr>
            <p:cNvSpPr txBox="1"/>
            <p:nvPr/>
          </p:nvSpPr>
          <p:spPr>
            <a:xfrm>
              <a:off x="3557159" y="1558902"/>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2005</a:t>
              </a:r>
            </a:p>
          </p:txBody>
        </p:sp>
        <p:sp>
          <p:nvSpPr>
            <p:cNvPr id="86" name="TextBox 85">
              <a:extLst>
                <a:ext uri="{FF2B5EF4-FFF2-40B4-BE49-F238E27FC236}">
                  <a16:creationId xmlns:a16="http://schemas.microsoft.com/office/drawing/2014/main" id="{E4BA0F2B-7C17-8409-28CB-916F56D23A74}"/>
                </a:ext>
              </a:extLst>
            </p:cNvPr>
            <p:cNvSpPr txBox="1"/>
            <p:nvPr/>
          </p:nvSpPr>
          <p:spPr>
            <a:xfrm>
              <a:off x="847183" y="1558902"/>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2002</a:t>
              </a:r>
            </a:p>
          </p:txBody>
        </p:sp>
        <p:sp>
          <p:nvSpPr>
            <p:cNvPr id="87" name="TextBox 86">
              <a:extLst>
                <a:ext uri="{FF2B5EF4-FFF2-40B4-BE49-F238E27FC236}">
                  <a16:creationId xmlns:a16="http://schemas.microsoft.com/office/drawing/2014/main" id="{57A34F94-613C-CAA7-3987-4A8C24F30DFD}"/>
                </a:ext>
              </a:extLst>
            </p:cNvPr>
            <p:cNvSpPr txBox="1"/>
            <p:nvPr/>
          </p:nvSpPr>
          <p:spPr>
            <a:xfrm>
              <a:off x="1748276" y="15697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2003</a:t>
              </a:r>
            </a:p>
          </p:txBody>
        </p:sp>
        <p:sp>
          <p:nvSpPr>
            <p:cNvPr id="88" name="TextBox 87">
              <a:extLst>
                <a:ext uri="{FF2B5EF4-FFF2-40B4-BE49-F238E27FC236}">
                  <a16:creationId xmlns:a16="http://schemas.microsoft.com/office/drawing/2014/main" id="{9AAFA16C-81B9-F351-08E1-680FDDC6AF9E}"/>
                </a:ext>
              </a:extLst>
            </p:cNvPr>
            <p:cNvSpPr txBox="1"/>
            <p:nvPr/>
          </p:nvSpPr>
          <p:spPr>
            <a:xfrm>
              <a:off x="2663269" y="1558902"/>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2004</a:t>
              </a:r>
            </a:p>
          </p:txBody>
        </p:sp>
      </p:grpSp>
      <p:sp>
        <p:nvSpPr>
          <p:cNvPr id="95" name="TextBox 94">
            <a:extLst>
              <a:ext uri="{FF2B5EF4-FFF2-40B4-BE49-F238E27FC236}">
                <a16:creationId xmlns:a16="http://schemas.microsoft.com/office/drawing/2014/main" id="{2F47D25D-606E-81A2-F688-039DEA9F8E43}"/>
              </a:ext>
            </a:extLst>
          </p:cNvPr>
          <p:cNvSpPr txBox="1"/>
          <p:nvPr/>
        </p:nvSpPr>
        <p:spPr>
          <a:xfrm>
            <a:off x="4116509" y="2220612"/>
            <a:ext cx="2407718" cy="923330"/>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Annexation Water &amp; Swer</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Convention Center</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Randall Pkwy Widening</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N Front/Harnett St Improvements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Nutt St Realignment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Seagate Fire Station</a:t>
            </a:r>
            <a:endPar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B46F09AB-00C2-0F7B-BF5D-5AD0A687D9C2}"/>
              </a:ext>
            </a:extLst>
          </p:cNvPr>
          <p:cNvCxnSpPr>
            <a:cxnSpLocks/>
          </p:cNvCxnSpPr>
          <p:nvPr/>
        </p:nvCxnSpPr>
        <p:spPr>
          <a:xfrm>
            <a:off x="7553160" y="1463995"/>
            <a:ext cx="0" cy="246888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CEDB9D7-7294-D2AC-613A-E6CC7BDE81D7}"/>
              </a:ext>
            </a:extLst>
          </p:cNvPr>
          <p:cNvSpPr txBox="1"/>
          <p:nvPr/>
        </p:nvSpPr>
        <p:spPr>
          <a:xfrm>
            <a:off x="7179968" y="3987112"/>
            <a:ext cx="1857908" cy="461665"/>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Cross-City Trail: Empie/Randall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Cross-City Trail: UNCW</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Market St Bulkhead</a:t>
            </a:r>
          </a:p>
        </p:txBody>
      </p:sp>
      <p:sp>
        <p:nvSpPr>
          <p:cNvPr id="97" name="TextBox 96">
            <a:extLst>
              <a:ext uri="{FF2B5EF4-FFF2-40B4-BE49-F238E27FC236}">
                <a16:creationId xmlns:a16="http://schemas.microsoft.com/office/drawing/2014/main" id="{8AB1A36C-EAEB-F603-F4B3-6EF368CA5447}"/>
              </a:ext>
            </a:extLst>
          </p:cNvPr>
          <p:cNvSpPr txBox="1"/>
          <p:nvPr/>
        </p:nvSpPr>
        <p:spPr>
          <a:xfrm>
            <a:off x="6221094" y="3158846"/>
            <a:ext cx="1823780" cy="307777"/>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Riverfront Holdings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Front St (Market/Chestnut)</a:t>
            </a:r>
          </a:p>
        </p:txBody>
      </p:sp>
      <p:sp>
        <p:nvSpPr>
          <p:cNvPr id="184" name="TextBox 183">
            <a:extLst>
              <a:ext uri="{FF2B5EF4-FFF2-40B4-BE49-F238E27FC236}">
                <a16:creationId xmlns:a16="http://schemas.microsoft.com/office/drawing/2014/main" id="{C6B1D2F2-049C-AB03-B468-B2F79CA74F1B}"/>
              </a:ext>
            </a:extLst>
          </p:cNvPr>
          <p:cNvSpPr txBox="1"/>
          <p:nvPr/>
        </p:nvSpPr>
        <p:spPr>
          <a:xfrm>
            <a:off x="5250174" y="4207178"/>
            <a:ext cx="1857908" cy="769441"/>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N Third St Improvements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Cross-City Trail: S. 17</a:t>
            </a:r>
            <a:r>
              <a:rPr lang="en-US" sz="1000" baseline="30000" dirty="0">
                <a:solidFill>
                  <a:schemeClr val="tx1"/>
                </a:solidFill>
                <a:latin typeface="Aptos" panose="02110004020202020204"/>
              </a:rPr>
              <a:t>th</a:t>
            </a:r>
            <a:r>
              <a:rPr lang="en-US" sz="1000" dirty="0">
                <a:solidFill>
                  <a:schemeClr val="tx1"/>
                </a:solidFill>
                <a:latin typeface="Aptos" panose="02110004020202020204"/>
              </a:rPr>
              <a:t> St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Nutt St Drainage Outfall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Aptos" panose="02110004020202020204"/>
              </a:rPr>
              <a:t>Seagate Fire Station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Governor’s Landing</a:t>
            </a:r>
          </a:p>
        </p:txBody>
      </p:sp>
      <p:sp>
        <p:nvSpPr>
          <p:cNvPr id="38" name="TextBox 37">
            <a:extLst>
              <a:ext uri="{FF2B5EF4-FFF2-40B4-BE49-F238E27FC236}">
                <a16:creationId xmlns:a16="http://schemas.microsoft.com/office/drawing/2014/main" id="{B5094952-52EE-7B98-9BBA-01E29B63B9C4}"/>
              </a:ext>
            </a:extLst>
          </p:cNvPr>
          <p:cNvSpPr txBox="1"/>
          <p:nvPr/>
        </p:nvSpPr>
        <p:spPr>
          <a:xfrm>
            <a:off x="8871062" y="2809563"/>
            <a:ext cx="1857908" cy="153888"/>
          </a:xfrm>
          <a:prstGeom prst="rect">
            <a:avLst/>
          </a:prstGeom>
          <a:solidFill>
            <a:schemeClr val="bg1"/>
          </a:solidFill>
        </p:spPr>
        <p:txBody>
          <a:bodyPr wrap="square" lIns="0" tIns="0" rIns="0" bIns="0" rtlCol="0">
            <a:spAutoFit/>
          </a:bodyPr>
          <a:lstStyle>
            <a:defPPr>
              <a:defRPr lang="en-US"/>
            </a:defPPr>
            <a:lvl1pPr marL="91440" marR="0" lvl="0" indent="-91440" fontAlgn="auto">
              <a:lnSpc>
                <a:spcPct val="100000"/>
              </a:lnSpc>
              <a:spcBef>
                <a:spcPts val="0"/>
              </a:spcBef>
              <a:spcAft>
                <a:spcPts val="0"/>
              </a:spcAft>
              <a:buClrTx/>
              <a:buSzTx/>
              <a:buFont typeface="Arial" panose="020B0604020202020204" pitchFamily="34" charset="0"/>
              <a:buChar char="•"/>
              <a:tabLst/>
              <a:defRPr kumimoji="0" sz="1000" b="0" i="0" u="none" strike="noStrike" cap="none" spc="0" normalizeH="0" baseline="0">
                <a:ln>
                  <a:noFill/>
                </a:ln>
                <a:solidFill>
                  <a:schemeClr val="bg1">
                    <a:lumMod val="75000"/>
                  </a:schemeClr>
                </a:solidFill>
                <a:effectLst/>
                <a:uLnTx/>
                <a:uFillTx/>
                <a:latin typeface="Aptos" panose="02110004020202020204"/>
              </a:defRPr>
            </a:lvl1pPr>
          </a:lstStyle>
          <a:p>
            <a:r>
              <a:rPr lang="en-US" dirty="0">
                <a:solidFill>
                  <a:schemeClr val="tx1"/>
                </a:solidFill>
              </a:rPr>
              <a:t>17th/Market Improvements</a:t>
            </a:r>
          </a:p>
        </p:txBody>
      </p:sp>
      <p:graphicFrame>
        <p:nvGraphicFramePr>
          <p:cNvPr id="42" name="Chart 41">
            <a:extLst>
              <a:ext uri="{FF2B5EF4-FFF2-40B4-BE49-F238E27FC236}">
                <a16:creationId xmlns:a16="http://schemas.microsoft.com/office/drawing/2014/main" id="{1878361B-B98D-4AF0-A8F5-65E3541DCB02}"/>
              </a:ext>
            </a:extLst>
          </p:cNvPr>
          <p:cNvGraphicFramePr>
            <a:graphicFrameLocks/>
          </p:cNvGraphicFramePr>
          <p:nvPr>
            <p:extLst>
              <p:ext uri="{D42A27DB-BD31-4B8C-83A1-F6EECF244321}">
                <p14:modId xmlns:p14="http://schemas.microsoft.com/office/powerpoint/2010/main" val="3174529484"/>
              </p:ext>
            </p:extLst>
          </p:nvPr>
        </p:nvGraphicFramePr>
        <p:xfrm>
          <a:off x="599330" y="5192054"/>
          <a:ext cx="11149949" cy="933449"/>
        </p:xfrm>
        <a:graphic>
          <a:graphicData uri="http://schemas.openxmlformats.org/drawingml/2006/chart">
            <c:chart xmlns:c="http://schemas.openxmlformats.org/drawingml/2006/chart" xmlns:r="http://schemas.openxmlformats.org/officeDocument/2006/relationships" r:id="rId4"/>
          </a:graphicData>
        </a:graphic>
      </p:graphicFrame>
      <p:sp>
        <p:nvSpPr>
          <p:cNvPr id="179" name="TextBox 178">
            <a:extLst>
              <a:ext uri="{FF2B5EF4-FFF2-40B4-BE49-F238E27FC236}">
                <a16:creationId xmlns:a16="http://schemas.microsoft.com/office/drawing/2014/main" id="{79A30F93-D517-7F79-7565-1B50ADF2BD50}"/>
              </a:ext>
            </a:extLst>
          </p:cNvPr>
          <p:cNvSpPr txBox="1"/>
          <p:nvPr/>
        </p:nvSpPr>
        <p:spPr>
          <a:xfrm>
            <a:off x="10035447" y="3418698"/>
            <a:ext cx="2150084"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Pocket Park Structural</a:t>
            </a:r>
          </a:p>
        </p:txBody>
      </p:sp>
      <p:cxnSp>
        <p:nvCxnSpPr>
          <p:cNvPr id="5" name="Straight Connector 4">
            <a:extLst>
              <a:ext uri="{FF2B5EF4-FFF2-40B4-BE49-F238E27FC236}">
                <a16:creationId xmlns:a16="http://schemas.microsoft.com/office/drawing/2014/main" id="{80D60D1B-407F-0A6E-474E-F7C182D4D631}"/>
              </a:ext>
            </a:extLst>
          </p:cNvPr>
          <p:cNvCxnSpPr>
            <a:cxnSpLocks/>
          </p:cNvCxnSpPr>
          <p:nvPr/>
        </p:nvCxnSpPr>
        <p:spPr>
          <a:xfrm>
            <a:off x="8415083" y="1453866"/>
            <a:ext cx="0" cy="100584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8C1B188-AF29-9034-FAC3-27052AD8B23A}"/>
              </a:ext>
            </a:extLst>
          </p:cNvPr>
          <p:cNvSpPr txBox="1"/>
          <p:nvPr/>
        </p:nvSpPr>
        <p:spPr>
          <a:xfrm>
            <a:off x="7194662" y="2485713"/>
            <a:ext cx="1857908" cy="153888"/>
          </a:xfrm>
          <a:prstGeom prst="rect">
            <a:avLst/>
          </a:prstGeom>
          <a:noFill/>
        </p:spPr>
        <p:txBody>
          <a:bodyPr wrap="square" lIns="0" tIns="0" rIns="0" bIns="0" rtlCol="0">
            <a:spAutoFit/>
          </a:bodyPr>
          <a:lstStyle>
            <a:defPPr>
              <a:defRPr lang="en-US"/>
            </a:defPPr>
            <a:lvl1pPr marL="91440" marR="0" lvl="0" indent="-91440" fontAlgn="auto">
              <a:lnSpc>
                <a:spcPct val="100000"/>
              </a:lnSpc>
              <a:spcBef>
                <a:spcPts val="0"/>
              </a:spcBef>
              <a:spcAft>
                <a:spcPts val="0"/>
              </a:spcAft>
              <a:buClrTx/>
              <a:buSzTx/>
              <a:buFont typeface="Arial" panose="020B0604020202020204" pitchFamily="34" charset="0"/>
              <a:buChar char="•"/>
              <a:tabLst/>
              <a:defRPr kumimoji="0" sz="1000" b="0" i="0" u="none" strike="noStrike" cap="none" spc="0" normalizeH="0" baseline="0">
                <a:ln>
                  <a:noFill/>
                </a:ln>
                <a:solidFill>
                  <a:schemeClr val="bg1">
                    <a:lumMod val="75000"/>
                  </a:schemeClr>
                </a:solidFill>
                <a:effectLst/>
                <a:uLnTx/>
                <a:uFillTx/>
                <a:latin typeface="Aptos" panose="02110004020202020204"/>
              </a:defRPr>
            </a:lvl1pPr>
          </a:lstStyle>
          <a:p>
            <a:pPr algn="r"/>
            <a:r>
              <a:rPr lang="en-US" dirty="0">
                <a:solidFill>
                  <a:schemeClr val="tx1"/>
                </a:solidFill>
              </a:rPr>
              <a:t>Empie Park Fire Station</a:t>
            </a:r>
          </a:p>
        </p:txBody>
      </p:sp>
      <p:grpSp>
        <p:nvGrpSpPr>
          <p:cNvPr id="23" name="Group 22">
            <a:extLst>
              <a:ext uri="{FF2B5EF4-FFF2-40B4-BE49-F238E27FC236}">
                <a16:creationId xmlns:a16="http://schemas.microsoft.com/office/drawing/2014/main" id="{B49F1D67-757D-D01F-3833-D6410BBCEB67}"/>
              </a:ext>
            </a:extLst>
          </p:cNvPr>
          <p:cNvGrpSpPr/>
          <p:nvPr/>
        </p:nvGrpSpPr>
        <p:grpSpPr>
          <a:xfrm>
            <a:off x="9526" y="5001814"/>
            <a:ext cx="990408" cy="880626"/>
            <a:chOff x="-57149" y="5668564"/>
            <a:chExt cx="990408" cy="880626"/>
          </a:xfrm>
        </p:grpSpPr>
        <p:sp>
          <p:nvSpPr>
            <p:cNvPr id="24" name="TextBox 23">
              <a:extLst>
                <a:ext uri="{FF2B5EF4-FFF2-40B4-BE49-F238E27FC236}">
                  <a16:creationId xmlns:a16="http://schemas.microsoft.com/office/drawing/2014/main" id="{6E7C3FBE-5ACC-8912-6E89-9860FC58D205}"/>
                </a:ext>
              </a:extLst>
            </p:cNvPr>
            <p:cNvSpPr txBox="1"/>
            <p:nvPr/>
          </p:nvSpPr>
          <p:spPr>
            <a:xfrm>
              <a:off x="-57149" y="5668564"/>
              <a:ext cx="971549" cy="553998"/>
            </a:xfrm>
            <a:prstGeom prst="rect">
              <a:avLst/>
            </a:prstGeom>
            <a:noFill/>
          </p:spPr>
          <p:txBody>
            <a:bodyPr wrap="square" rtlCol="0">
              <a:spAutoFit/>
            </a:bodyPr>
            <a:lstStyle/>
            <a:p>
              <a:pPr algn="ctr"/>
              <a:r>
                <a:rPr lang="en-US" sz="1500" dirty="0">
                  <a:solidFill>
                    <a:srgbClr val="70BCDE"/>
                  </a:solidFill>
                  <a:latin typeface="Aptos" panose="020B0004020202020204" pitchFamily="34" charset="0"/>
                </a:rPr>
                <a:t># of PM Positions</a:t>
              </a:r>
            </a:p>
          </p:txBody>
        </p:sp>
        <p:sp>
          <p:nvSpPr>
            <p:cNvPr id="25" name="TextBox 24">
              <a:extLst>
                <a:ext uri="{FF2B5EF4-FFF2-40B4-BE49-F238E27FC236}">
                  <a16:creationId xmlns:a16="http://schemas.microsoft.com/office/drawing/2014/main" id="{3F946022-A2D6-8B20-E099-308AFA1F6763}"/>
                </a:ext>
              </a:extLst>
            </p:cNvPr>
            <p:cNvSpPr txBox="1"/>
            <p:nvPr/>
          </p:nvSpPr>
          <p:spPr>
            <a:xfrm>
              <a:off x="-38290" y="6118303"/>
              <a:ext cx="971549" cy="430887"/>
            </a:xfrm>
            <a:prstGeom prst="rect">
              <a:avLst/>
            </a:prstGeom>
            <a:noFill/>
          </p:spPr>
          <p:txBody>
            <a:bodyPr wrap="square" rtlCol="0">
              <a:spAutoFit/>
            </a:bodyPr>
            <a:lstStyle/>
            <a:p>
              <a:pPr algn="ctr"/>
              <a:r>
                <a:rPr lang="en-US" sz="1100" i="1" dirty="0">
                  <a:solidFill>
                    <a:srgbClr val="70BCDE"/>
                  </a:solidFill>
                  <a:latin typeface="Aptos" panose="020B0004020202020204" pitchFamily="34" charset="0"/>
                </a:rPr>
                <a:t>Vacancies not shown</a:t>
              </a:r>
            </a:p>
          </p:txBody>
        </p:sp>
      </p:grpSp>
      <p:sp>
        <p:nvSpPr>
          <p:cNvPr id="26" name="TextBox 25">
            <a:extLst>
              <a:ext uri="{FF2B5EF4-FFF2-40B4-BE49-F238E27FC236}">
                <a16:creationId xmlns:a16="http://schemas.microsoft.com/office/drawing/2014/main" id="{2602EE7E-2985-42C8-8895-DDFA88433BC3}"/>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#4:</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Transition from “Steady Run” to “Sprint/Marathon”</a:t>
            </a:r>
          </a:p>
        </p:txBody>
      </p:sp>
      <p:sp>
        <p:nvSpPr>
          <p:cNvPr id="27" name="TextBox 26">
            <a:extLst>
              <a:ext uri="{FF2B5EF4-FFF2-40B4-BE49-F238E27FC236}">
                <a16:creationId xmlns:a16="http://schemas.microsoft.com/office/drawing/2014/main" id="{A393E62C-FB9C-9D58-8F65-302D85DE33BA}"/>
              </a:ext>
            </a:extLst>
          </p:cNvPr>
          <p:cNvSpPr txBox="1"/>
          <p:nvPr/>
        </p:nvSpPr>
        <p:spPr>
          <a:xfrm>
            <a:off x="-6470" y="772819"/>
            <a:ext cx="4895081" cy="615553"/>
          </a:xfrm>
          <a:prstGeom prst="rect">
            <a:avLst/>
          </a:prstGeom>
          <a:noFill/>
        </p:spPr>
        <p:txBody>
          <a:bodyPr wrap="square" lIns="365760" tIns="91440" rIns="91440" bIns="9144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Aptos" panose="02110004020202020204"/>
                <a:ea typeface="+mn-ea"/>
                <a:cs typeface="+mn-cs"/>
              </a:rPr>
              <a:t>Approx $65M: </a:t>
            </a:r>
            <a:r>
              <a:rPr kumimoji="0" lang="en-US" sz="2400" b="0" i="0" u="none" strike="noStrike" kern="1200" cap="none" spc="0" normalizeH="0" baseline="0" noProof="0" dirty="0">
                <a:ln>
                  <a:noFill/>
                </a:ln>
                <a:solidFill>
                  <a:srgbClr val="0000FF"/>
                </a:solidFill>
                <a:effectLst/>
                <a:uLnTx/>
                <a:uFillTx/>
                <a:latin typeface="Aptos" panose="02110004020202020204"/>
                <a:ea typeface="+mn-ea"/>
                <a:cs typeface="+mn-cs"/>
              </a:rPr>
              <a:t>2002 to 2013</a:t>
            </a:r>
          </a:p>
        </p:txBody>
      </p:sp>
      <p:sp>
        <p:nvSpPr>
          <p:cNvPr id="32" name="TextBox 31">
            <a:extLst>
              <a:ext uri="{FF2B5EF4-FFF2-40B4-BE49-F238E27FC236}">
                <a16:creationId xmlns:a16="http://schemas.microsoft.com/office/drawing/2014/main" id="{8B193D38-9DEB-710D-4615-56B41058CBA5}"/>
              </a:ext>
            </a:extLst>
          </p:cNvPr>
          <p:cNvSpPr txBox="1"/>
          <p:nvPr/>
        </p:nvSpPr>
        <p:spPr>
          <a:xfrm>
            <a:off x="8995583" y="822116"/>
            <a:ext cx="3166352" cy="461665"/>
          </a:xfrm>
          <a:prstGeom prst="rect">
            <a:avLst/>
          </a:prstGeom>
          <a:noFill/>
        </p:spPr>
        <p:txBody>
          <a:bodyPr wrap="square" lIns="365760" tIns="91440" rIns="9144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FF"/>
                </a:solidFill>
                <a:effectLst/>
                <a:uLnTx/>
                <a:uFillTx/>
                <a:latin typeface="Aptos" panose="02110004020202020204"/>
                <a:ea typeface="+mn-ea"/>
                <a:cs typeface="+mn-cs"/>
              </a:rPr>
              <a:t>Major Project Assignments</a:t>
            </a:r>
          </a:p>
        </p:txBody>
      </p:sp>
    </p:spTree>
    <p:extLst>
      <p:ext uri="{BB962C8B-B14F-4D97-AF65-F5344CB8AC3E}">
        <p14:creationId xmlns:p14="http://schemas.microsoft.com/office/powerpoint/2010/main" val="2252651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08549-582C-EBE7-BB97-FD299045D0E5}"/>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6899AC15-329A-3045-97B2-9D1C14CD46DA}"/>
              </a:ext>
            </a:extLst>
          </p:cNvPr>
          <p:cNvGraphicFramePr>
            <a:graphicFrameLocks/>
          </p:cNvGraphicFramePr>
          <p:nvPr>
            <p:extLst>
              <p:ext uri="{D42A27DB-BD31-4B8C-83A1-F6EECF244321}">
                <p14:modId xmlns:p14="http://schemas.microsoft.com/office/powerpoint/2010/main" val="1394055886"/>
              </p:ext>
            </p:extLst>
          </p:nvPr>
        </p:nvGraphicFramePr>
        <p:xfrm>
          <a:off x="631904" y="4806617"/>
          <a:ext cx="11046103" cy="2130758"/>
        </p:xfrm>
        <a:graphic>
          <a:graphicData uri="http://schemas.openxmlformats.org/drawingml/2006/chart">
            <c:chart xmlns:c="http://schemas.openxmlformats.org/drawingml/2006/chart" xmlns:r="http://schemas.openxmlformats.org/officeDocument/2006/relationships" r:id="rId3"/>
          </a:graphicData>
        </a:graphic>
      </p:graphicFrame>
      <p:grpSp>
        <p:nvGrpSpPr>
          <p:cNvPr id="72" name="Group 71">
            <a:extLst>
              <a:ext uri="{FF2B5EF4-FFF2-40B4-BE49-F238E27FC236}">
                <a16:creationId xmlns:a16="http://schemas.microsoft.com/office/drawing/2014/main" id="{C864B271-80DE-E39F-B2D0-F0CCAB92A4C4}"/>
              </a:ext>
            </a:extLst>
          </p:cNvPr>
          <p:cNvGrpSpPr/>
          <p:nvPr/>
        </p:nvGrpSpPr>
        <p:grpSpPr>
          <a:xfrm>
            <a:off x="333390" y="1370712"/>
            <a:ext cx="11508290" cy="696997"/>
            <a:chOff x="333390" y="1370712"/>
            <a:chExt cx="11508290" cy="696997"/>
          </a:xfrm>
        </p:grpSpPr>
        <p:sp>
          <p:nvSpPr>
            <p:cNvPr id="70" name="Rectangle 69">
              <a:extLst>
                <a:ext uri="{FF2B5EF4-FFF2-40B4-BE49-F238E27FC236}">
                  <a16:creationId xmlns:a16="http://schemas.microsoft.com/office/drawing/2014/main" id="{4EC46A7D-8B4A-5DF3-803A-903FF3D90F3C}"/>
                </a:ext>
              </a:extLst>
            </p:cNvPr>
            <p:cNvSpPr/>
            <p:nvPr/>
          </p:nvSpPr>
          <p:spPr>
            <a:xfrm>
              <a:off x="803893" y="1627563"/>
              <a:ext cx="10727871" cy="24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5" name="Group 104">
              <a:extLst>
                <a:ext uri="{FF2B5EF4-FFF2-40B4-BE49-F238E27FC236}">
                  <a16:creationId xmlns:a16="http://schemas.microsoft.com/office/drawing/2014/main" id="{8291F9CE-3971-E8EF-FD28-DD2F6E545A10}"/>
                </a:ext>
              </a:extLst>
            </p:cNvPr>
            <p:cNvGrpSpPr/>
            <p:nvPr/>
          </p:nvGrpSpPr>
          <p:grpSpPr>
            <a:xfrm>
              <a:off x="520023" y="1375418"/>
              <a:ext cx="11321657" cy="692291"/>
              <a:chOff x="520023" y="3594743"/>
              <a:chExt cx="11321657" cy="692291"/>
            </a:xfrm>
          </p:grpSpPr>
          <p:sp>
            <p:nvSpPr>
              <p:cNvPr id="82" name="Rectangle 81">
                <a:extLst>
                  <a:ext uri="{FF2B5EF4-FFF2-40B4-BE49-F238E27FC236}">
                    <a16:creationId xmlns:a16="http://schemas.microsoft.com/office/drawing/2014/main" id="{5B199592-08C5-CED3-D31A-392FB2B23B0D}"/>
                  </a:ext>
                </a:extLst>
              </p:cNvPr>
              <p:cNvSpPr/>
              <p:nvPr/>
            </p:nvSpPr>
            <p:spPr>
              <a:xfrm>
                <a:off x="796473" y="3846888"/>
                <a:ext cx="10735291" cy="254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7" name="Picture 36" descr="Chart, line chart&#10;&#10;AI-generated content may be incorrect.">
                <a:extLst>
                  <a:ext uri="{FF2B5EF4-FFF2-40B4-BE49-F238E27FC236}">
                    <a16:creationId xmlns:a16="http://schemas.microsoft.com/office/drawing/2014/main" id="{3BDAA0AE-9A9C-CF2C-4D55-E2859FB58460}"/>
                  </a:ext>
                </a:extLst>
              </p:cNvPr>
              <p:cNvPicPr>
                <a:picLocks noChangeAspect="1"/>
              </p:cNvPicPr>
              <p:nvPr/>
            </p:nvPicPr>
            <p:blipFill>
              <a:blip r:embed="rId4">
                <a:extLst>
                  <a:ext uri="{28A0092B-C50C-407E-A947-70E740481C1C}">
                    <a14:useLocalDpi xmlns:a14="http://schemas.microsoft.com/office/drawing/2010/main" val="0"/>
                  </a:ext>
                </a:extLst>
              </a:blip>
              <a:srcRect l="19824" t="87754" r="2351"/>
              <a:stretch/>
            </p:blipFill>
            <p:spPr>
              <a:xfrm>
                <a:off x="520023" y="3594743"/>
                <a:ext cx="11321657" cy="692291"/>
              </a:xfrm>
              <a:prstGeom prst="rect">
                <a:avLst/>
              </a:prstGeom>
            </p:spPr>
          </p:pic>
        </p:grpSp>
        <p:grpSp>
          <p:nvGrpSpPr>
            <p:cNvPr id="71" name="Group 70">
              <a:extLst>
                <a:ext uri="{FF2B5EF4-FFF2-40B4-BE49-F238E27FC236}">
                  <a16:creationId xmlns:a16="http://schemas.microsoft.com/office/drawing/2014/main" id="{EE564CCF-7280-14BC-0704-23F89BD3947E}"/>
                </a:ext>
              </a:extLst>
            </p:cNvPr>
            <p:cNvGrpSpPr/>
            <p:nvPr/>
          </p:nvGrpSpPr>
          <p:grpSpPr>
            <a:xfrm>
              <a:off x="333390" y="1370712"/>
              <a:ext cx="11430000" cy="187943"/>
              <a:chOff x="333390" y="1370712"/>
              <a:chExt cx="11430000" cy="187943"/>
            </a:xfrm>
          </p:grpSpPr>
          <p:cxnSp>
            <p:nvCxnSpPr>
              <p:cNvPr id="4" name="Straight Connector 3">
                <a:extLst>
                  <a:ext uri="{FF2B5EF4-FFF2-40B4-BE49-F238E27FC236}">
                    <a16:creationId xmlns:a16="http://schemas.microsoft.com/office/drawing/2014/main" id="{9D344B33-07AE-A18B-E4ED-E2F85C1F327F}"/>
                  </a:ext>
                </a:extLst>
              </p:cNvPr>
              <p:cNvCxnSpPr/>
              <p:nvPr/>
            </p:nvCxnSpPr>
            <p:spPr>
              <a:xfrm>
                <a:off x="333390" y="1458433"/>
                <a:ext cx="11430000" cy="10426"/>
              </a:xfrm>
              <a:prstGeom prst="line">
                <a:avLst/>
              </a:prstGeom>
              <a:ln w="9525"/>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F0FEED07-C4B1-2E53-F74C-7155F7623DBC}"/>
                  </a:ext>
                </a:extLst>
              </p:cNvPr>
              <p:cNvCxnSpPr>
                <a:cxnSpLocks/>
              </p:cNvCxnSpPr>
              <p:nvPr/>
            </p:nvCxnSpPr>
            <p:spPr>
              <a:xfrm>
                <a:off x="1618725" y="1370712"/>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A4BE0263-27AD-1F4C-905D-B7D299781A30}"/>
                  </a:ext>
                </a:extLst>
              </p:cNvPr>
              <p:cNvCxnSpPr>
                <a:cxnSpLocks/>
              </p:cNvCxnSpPr>
              <p:nvPr/>
            </p:nvCxnSpPr>
            <p:spPr>
              <a:xfrm>
                <a:off x="2525053" y="1378974"/>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4D04A8EB-15BD-FB8C-5A92-0A74D398CC15}"/>
                  </a:ext>
                </a:extLst>
              </p:cNvPr>
              <p:cNvCxnSpPr>
                <a:cxnSpLocks/>
              </p:cNvCxnSpPr>
              <p:nvPr/>
            </p:nvCxnSpPr>
            <p:spPr>
              <a:xfrm>
                <a:off x="723105" y="1376487"/>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8E892338-D9E8-D04F-0309-3FCC76BE2CC9}"/>
                  </a:ext>
                </a:extLst>
              </p:cNvPr>
              <p:cNvCxnSpPr>
                <a:cxnSpLocks/>
              </p:cNvCxnSpPr>
              <p:nvPr/>
            </p:nvCxnSpPr>
            <p:spPr>
              <a:xfrm>
                <a:off x="3430304" y="1378974"/>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EDD4E40-D2D0-8321-2794-2305E9B31A65}"/>
                  </a:ext>
                </a:extLst>
              </p:cNvPr>
              <p:cNvCxnSpPr>
                <a:cxnSpLocks/>
              </p:cNvCxnSpPr>
              <p:nvPr/>
            </p:nvCxnSpPr>
            <p:spPr>
              <a:xfrm>
                <a:off x="5238015" y="1375761"/>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4C01D293-7CFE-A621-8325-080B8230E89A}"/>
                  </a:ext>
                </a:extLst>
              </p:cNvPr>
              <p:cNvCxnSpPr>
                <a:cxnSpLocks/>
              </p:cNvCxnSpPr>
              <p:nvPr/>
            </p:nvCxnSpPr>
            <p:spPr>
              <a:xfrm>
                <a:off x="6144343" y="1384023"/>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673E3D14-FE8A-BBA2-4B9A-D89A99C93601}"/>
                  </a:ext>
                </a:extLst>
              </p:cNvPr>
              <p:cNvCxnSpPr>
                <a:cxnSpLocks/>
              </p:cNvCxnSpPr>
              <p:nvPr/>
            </p:nvCxnSpPr>
            <p:spPr>
              <a:xfrm>
                <a:off x="4342395" y="1381536"/>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9F10281A-A7EA-392F-54DB-566A558FE0C3}"/>
                  </a:ext>
                </a:extLst>
              </p:cNvPr>
              <p:cNvCxnSpPr>
                <a:cxnSpLocks/>
              </p:cNvCxnSpPr>
              <p:nvPr/>
            </p:nvCxnSpPr>
            <p:spPr>
              <a:xfrm>
                <a:off x="7049594" y="1384023"/>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8E75B50B-0A3B-F35C-656E-740C63BFB69B}"/>
                  </a:ext>
                </a:extLst>
              </p:cNvPr>
              <p:cNvCxnSpPr>
                <a:cxnSpLocks/>
              </p:cNvCxnSpPr>
              <p:nvPr/>
            </p:nvCxnSpPr>
            <p:spPr>
              <a:xfrm>
                <a:off x="8865974" y="1376479"/>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A68B6FA1-BA76-BB0D-20B3-3AC4275EF975}"/>
                  </a:ext>
                </a:extLst>
              </p:cNvPr>
              <p:cNvCxnSpPr>
                <a:cxnSpLocks/>
              </p:cNvCxnSpPr>
              <p:nvPr/>
            </p:nvCxnSpPr>
            <p:spPr>
              <a:xfrm>
                <a:off x="9772302" y="1384741"/>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A5A61AD4-93AE-CD0D-9503-C966A96EC6B4}"/>
                  </a:ext>
                </a:extLst>
              </p:cNvPr>
              <p:cNvCxnSpPr>
                <a:cxnSpLocks/>
              </p:cNvCxnSpPr>
              <p:nvPr/>
            </p:nvCxnSpPr>
            <p:spPr>
              <a:xfrm>
                <a:off x="7966020" y="1386588"/>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DBA62E79-92A4-B128-FB87-35461C6496AC}"/>
                  </a:ext>
                </a:extLst>
              </p:cNvPr>
              <p:cNvCxnSpPr>
                <a:cxnSpLocks/>
              </p:cNvCxnSpPr>
              <p:nvPr/>
            </p:nvCxnSpPr>
            <p:spPr>
              <a:xfrm>
                <a:off x="10677553" y="1384741"/>
                <a:ext cx="0" cy="172067"/>
              </a:xfrm>
              <a:prstGeom prst="line">
                <a:avLst/>
              </a:prstGeom>
              <a:ln w="95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1349C13-3C18-B4F6-1311-D4431CA6BAC0}"/>
                  </a:ext>
                </a:extLst>
              </p:cNvPr>
              <p:cNvCxnSpPr>
                <a:cxnSpLocks/>
              </p:cNvCxnSpPr>
              <p:nvPr/>
            </p:nvCxnSpPr>
            <p:spPr>
              <a:xfrm>
                <a:off x="11592668" y="1385458"/>
                <a:ext cx="0" cy="172067"/>
              </a:xfrm>
              <a:prstGeom prst="line">
                <a:avLst/>
              </a:prstGeom>
              <a:ln w="9525"/>
            </p:spPr>
            <p:style>
              <a:lnRef idx="2">
                <a:schemeClr val="dk1"/>
              </a:lnRef>
              <a:fillRef idx="0">
                <a:schemeClr val="dk1"/>
              </a:fillRef>
              <a:effectRef idx="1">
                <a:schemeClr val="dk1"/>
              </a:effectRef>
              <a:fontRef idx="minor">
                <a:schemeClr val="tx1"/>
              </a:fontRef>
            </p:style>
          </p:cxnSp>
        </p:grpSp>
      </p:grpSp>
      <p:cxnSp>
        <p:nvCxnSpPr>
          <p:cNvPr id="54" name="Straight Connector 53">
            <a:extLst>
              <a:ext uri="{FF2B5EF4-FFF2-40B4-BE49-F238E27FC236}">
                <a16:creationId xmlns:a16="http://schemas.microsoft.com/office/drawing/2014/main" id="{E8D796A5-462A-2E28-8767-702FCFD9E510}"/>
              </a:ext>
            </a:extLst>
          </p:cNvPr>
          <p:cNvCxnSpPr>
            <a:cxnSpLocks/>
          </p:cNvCxnSpPr>
          <p:nvPr/>
        </p:nvCxnSpPr>
        <p:spPr>
          <a:xfrm flipH="1">
            <a:off x="7171564" y="1467380"/>
            <a:ext cx="4853" cy="640080"/>
          </a:xfrm>
          <a:prstGeom prst="line">
            <a:avLst/>
          </a:prstGeom>
          <a:ln w="3175">
            <a:solidFill>
              <a:schemeClr val="tx1">
                <a:lumMod val="50000"/>
                <a:lumOff val="50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0093911-00C7-1C45-4E2E-27C05267145D}"/>
              </a:ext>
            </a:extLst>
          </p:cNvPr>
          <p:cNvCxnSpPr>
            <a:cxnSpLocks/>
          </p:cNvCxnSpPr>
          <p:nvPr/>
        </p:nvCxnSpPr>
        <p:spPr>
          <a:xfrm>
            <a:off x="7173230" y="2267532"/>
            <a:ext cx="2005" cy="137160"/>
          </a:xfrm>
          <a:prstGeom prst="line">
            <a:avLst/>
          </a:prstGeom>
          <a:ln w="3175">
            <a:solidFill>
              <a:schemeClr val="tx1">
                <a:lumMod val="50000"/>
                <a:lumOff val="50000"/>
              </a:schemeClr>
            </a:solidFill>
            <a:headEnd type="none"/>
          </a:ln>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4814B3C1-368E-2A94-7CE3-98622B99E3EE}"/>
              </a:ext>
            </a:extLst>
          </p:cNvPr>
          <p:cNvGrpSpPr/>
          <p:nvPr/>
        </p:nvGrpSpPr>
        <p:grpSpPr>
          <a:xfrm>
            <a:off x="7713589" y="1470229"/>
            <a:ext cx="772161" cy="731298"/>
            <a:chOff x="7713589" y="1470229"/>
            <a:chExt cx="772161" cy="731298"/>
          </a:xfrm>
        </p:grpSpPr>
        <p:cxnSp>
          <p:nvCxnSpPr>
            <p:cNvPr id="46" name="Straight Connector 45">
              <a:extLst>
                <a:ext uri="{FF2B5EF4-FFF2-40B4-BE49-F238E27FC236}">
                  <a16:creationId xmlns:a16="http://schemas.microsoft.com/office/drawing/2014/main" id="{7B0951C3-37A6-B057-DC13-002CC56ED956}"/>
                </a:ext>
              </a:extLst>
            </p:cNvPr>
            <p:cNvCxnSpPr>
              <a:cxnSpLocks/>
            </p:cNvCxnSpPr>
            <p:nvPr/>
          </p:nvCxnSpPr>
          <p:spPr>
            <a:xfrm flipH="1">
              <a:off x="8119205" y="1470229"/>
              <a:ext cx="14091" cy="548640"/>
            </a:xfrm>
            <a:prstGeom prst="line">
              <a:avLst/>
            </a:prstGeom>
            <a:ln w="3175">
              <a:solidFill>
                <a:schemeClr val="tx1">
                  <a:lumMod val="50000"/>
                  <a:lumOff val="50000"/>
                </a:schemeClr>
              </a:solidFill>
              <a:headEnd type="ova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67AC37A8-D082-082F-AE9E-CCB617017584}"/>
                </a:ext>
              </a:extLst>
            </p:cNvPr>
            <p:cNvSpPr txBox="1"/>
            <p:nvPr/>
          </p:nvSpPr>
          <p:spPr>
            <a:xfrm>
              <a:off x="7713589" y="2047639"/>
              <a:ext cx="772161"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CIPAce</a:t>
              </a:r>
            </a:p>
          </p:txBody>
        </p:sp>
      </p:grpSp>
      <p:cxnSp>
        <p:nvCxnSpPr>
          <p:cNvPr id="165" name="Straight Connector 164">
            <a:extLst>
              <a:ext uri="{FF2B5EF4-FFF2-40B4-BE49-F238E27FC236}">
                <a16:creationId xmlns:a16="http://schemas.microsoft.com/office/drawing/2014/main" id="{43797DCC-BAB5-58FA-632B-66FB8431A1DB}"/>
              </a:ext>
            </a:extLst>
          </p:cNvPr>
          <p:cNvCxnSpPr>
            <a:cxnSpLocks/>
          </p:cNvCxnSpPr>
          <p:nvPr/>
        </p:nvCxnSpPr>
        <p:spPr>
          <a:xfrm>
            <a:off x="11132807" y="1470412"/>
            <a:ext cx="0" cy="3290864"/>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295CE7DF-2E7D-5EF5-51AF-E7D767FA2F4C}"/>
              </a:ext>
            </a:extLst>
          </p:cNvPr>
          <p:cNvCxnSpPr>
            <a:cxnSpLocks/>
          </p:cNvCxnSpPr>
          <p:nvPr/>
        </p:nvCxnSpPr>
        <p:spPr>
          <a:xfrm>
            <a:off x="9325374" y="1471013"/>
            <a:ext cx="0" cy="345809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E5A0FA32-E059-ACD7-66C6-E9CFE87C31E1}"/>
              </a:ext>
            </a:extLst>
          </p:cNvPr>
          <p:cNvCxnSpPr>
            <a:cxnSpLocks/>
          </p:cNvCxnSpPr>
          <p:nvPr/>
        </p:nvCxnSpPr>
        <p:spPr>
          <a:xfrm>
            <a:off x="8410737" y="1476829"/>
            <a:ext cx="0" cy="86868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D0C67359-810F-9181-F8FC-667D6D072F5C}"/>
              </a:ext>
            </a:extLst>
          </p:cNvPr>
          <p:cNvCxnSpPr>
            <a:cxnSpLocks/>
          </p:cNvCxnSpPr>
          <p:nvPr/>
        </p:nvCxnSpPr>
        <p:spPr>
          <a:xfrm>
            <a:off x="6787487" y="1468645"/>
            <a:ext cx="0" cy="281006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5B0D1E7-D150-A2F1-3318-C7FF2DC00E46}"/>
              </a:ext>
            </a:extLst>
          </p:cNvPr>
          <p:cNvCxnSpPr>
            <a:cxnSpLocks/>
          </p:cNvCxnSpPr>
          <p:nvPr/>
        </p:nvCxnSpPr>
        <p:spPr>
          <a:xfrm>
            <a:off x="6599578" y="1463878"/>
            <a:ext cx="0" cy="1965122"/>
          </a:xfrm>
          <a:prstGeom prst="line">
            <a:avLst/>
          </a:prstGeom>
          <a:ln w="3175">
            <a:solidFill>
              <a:schemeClr val="accent1"/>
            </a:solidFill>
            <a:headEnd type="ova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43293DE3-C2EA-BB89-1098-F202B9BAECA7}"/>
              </a:ext>
            </a:extLst>
          </p:cNvPr>
          <p:cNvCxnSpPr>
            <a:cxnSpLocks/>
          </p:cNvCxnSpPr>
          <p:nvPr/>
        </p:nvCxnSpPr>
        <p:spPr>
          <a:xfrm>
            <a:off x="5552130" y="1470229"/>
            <a:ext cx="0" cy="1005840"/>
          </a:xfrm>
          <a:prstGeom prst="line">
            <a:avLst/>
          </a:prstGeom>
          <a:ln w="3175">
            <a:solidFill>
              <a:schemeClr val="accent6">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7575CCB-CE7B-B7A7-10AA-568A74A11F48}"/>
              </a:ext>
            </a:extLst>
          </p:cNvPr>
          <p:cNvCxnSpPr>
            <a:cxnSpLocks/>
          </p:cNvCxnSpPr>
          <p:nvPr/>
        </p:nvCxnSpPr>
        <p:spPr>
          <a:xfrm>
            <a:off x="4796739" y="1465830"/>
            <a:ext cx="0" cy="182880"/>
          </a:xfrm>
          <a:prstGeom prst="line">
            <a:avLst/>
          </a:prstGeom>
          <a:ln w="3175">
            <a:solidFill>
              <a:schemeClr val="accent1"/>
            </a:solidFill>
            <a:headEnd type="ova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E84C23D-3A6F-87E7-D330-9F181DC167A7}"/>
              </a:ext>
            </a:extLst>
          </p:cNvPr>
          <p:cNvCxnSpPr>
            <a:cxnSpLocks/>
          </p:cNvCxnSpPr>
          <p:nvPr/>
        </p:nvCxnSpPr>
        <p:spPr>
          <a:xfrm>
            <a:off x="5697447" y="1467355"/>
            <a:ext cx="0" cy="1005840"/>
          </a:xfrm>
          <a:prstGeom prst="line">
            <a:avLst/>
          </a:prstGeom>
          <a:ln w="3175">
            <a:solidFill>
              <a:schemeClr val="accent1"/>
            </a:solidFill>
            <a:headEnd type="oval"/>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7CA6C22B-CB35-F103-8AB9-8D1B95B974A2}"/>
              </a:ext>
            </a:extLst>
          </p:cNvPr>
          <p:cNvGrpSpPr/>
          <p:nvPr/>
        </p:nvGrpSpPr>
        <p:grpSpPr>
          <a:xfrm>
            <a:off x="2738227" y="1468806"/>
            <a:ext cx="870642" cy="819500"/>
            <a:chOff x="2738227" y="3097581"/>
            <a:chExt cx="870642" cy="819500"/>
          </a:xfrm>
        </p:grpSpPr>
        <p:cxnSp>
          <p:nvCxnSpPr>
            <p:cNvPr id="113" name="Straight Connector 112">
              <a:extLst>
                <a:ext uri="{FF2B5EF4-FFF2-40B4-BE49-F238E27FC236}">
                  <a16:creationId xmlns:a16="http://schemas.microsoft.com/office/drawing/2014/main" id="{EFFABC6D-0B76-4C79-89B3-57730B71C604}"/>
                </a:ext>
              </a:extLst>
            </p:cNvPr>
            <p:cNvCxnSpPr>
              <a:cxnSpLocks/>
            </p:cNvCxnSpPr>
            <p:nvPr/>
          </p:nvCxnSpPr>
          <p:spPr>
            <a:xfrm>
              <a:off x="2850136" y="3097581"/>
              <a:ext cx="0" cy="608462"/>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3EA34D62-9A75-CE7C-371F-C44BEA3FBF3C}"/>
                </a:ext>
              </a:extLst>
            </p:cNvPr>
            <p:cNvSpPr txBox="1"/>
            <p:nvPr/>
          </p:nvSpPr>
          <p:spPr>
            <a:xfrm>
              <a:off x="2738227" y="3763193"/>
              <a:ext cx="870642"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Riverplace</a:t>
              </a:r>
              <a:endPar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grpSp>
      <p:grpSp>
        <p:nvGrpSpPr>
          <p:cNvPr id="26" name="Group 25">
            <a:extLst>
              <a:ext uri="{FF2B5EF4-FFF2-40B4-BE49-F238E27FC236}">
                <a16:creationId xmlns:a16="http://schemas.microsoft.com/office/drawing/2014/main" id="{32E77284-3D7B-8F86-C42F-5CA77E79884F}"/>
              </a:ext>
            </a:extLst>
          </p:cNvPr>
          <p:cNvGrpSpPr/>
          <p:nvPr/>
        </p:nvGrpSpPr>
        <p:grpSpPr>
          <a:xfrm>
            <a:off x="2805614" y="1455825"/>
            <a:ext cx="1459364" cy="1952604"/>
            <a:chOff x="2805614" y="2798850"/>
            <a:chExt cx="1459364" cy="1952604"/>
          </a:xfrm>
        </p:grpSpPr>
        <p:cxnSp>
          <p:nvCxnSpPr>
            <p:cNvPr id="49" name="Straight Connector 48">
              <a:extLst>
                <a:ext uri="{FF2B5EF4-FFF2-40B4-BE49-F238E27FC236}">
                  <a16:creationId xmlns:a16="http://schemas.microsoft.com/office/drawing/2014/main" id="{1D44FE4C-75E8-D6D5-B0CB-E1DAFD9FCFC7}"/>
                </a:ext>
              </a:extLst>
            </p:cNvPr>
            <p:cNvCxnSpPr>
              <a:cxnSpLocks/>
            </p:cNvCxnSpPr>
            <p:nvPr/>
          </p:nvCxnSpPr>
          <p:spPr>
            <a:xfrm>
              <a:off x="3896031" y="2798850"/>
              <a:ext cx="5089" cy="990614"/>
            </a:xfrm>
            <a:prstGeom prst="line">
              <a:avLst/>
            </a:prstGeom>
            <a:ln w="3175">
              <a:solidFill>
                <a:schemeClr val="accent1"/>
              </a:solidFill>
              <a:headEnd type="ova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E511B738-1CA9-28C5-830E-884C74998979}"/>
                </a:ext>
              </a:extLst>
            </p:cNvPr>
            <p:cNvSpPr txBox="1"/>
            <p:nvPr/>
          </p:nvSpPr>
          <p:spPr>
            <a:xfrm>
              <a:off x="2805614" y="3828124"/>
              <a:ext cx="1459364" cy="923330"/>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TRANSPORTATION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Oleander #1</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Oleander #2</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Oleander #3</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Hurst Rd Extension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17</a:t>
              </a:r>
              <a:r>
                <a:rPr kumimoji="0" lang="en-US" sz="1000" b="0" i="0" u="none" strike="noStrike" kern="1200" cap="none" spc="0" normalizeH="0" baseline="30000" noProof="0" dirty="0">
                  <a:ln>
                    <a:noFill/>
                  </a:ln>
                  <a:solidFill>
                    <a:schemeClr val="tx1"/>
                  </a:solidFill>
                  <a:effectLst/>
                  <a:uLnTx/>
                  <a:uFillTx/>
                  <a:latin typeface="Aptos" panose="02110004020202020204"/>
                  <a:ea typeface="+mn-ea"/>
                  <a:cs typeface="+mn-cs"/>
                </a:rPr>
                <a:t>th</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St</a:t>
              </a:r>
            </a:p>
          </p:txBody>
        </p:sp>
      </p:grpSp>
      <p:cxnSp>
        <p:nvCxnSpPr>
          <p:cNvPr id="40" name="Straight Connector 39">
            <a:extLst>
              <a:ext uri="{FF2B5EF4-FFF2-40B4-BE49-F238E27FC236}">
                <a16:creationId xmlns:a16="http://schemas.microsoft.com/office/drawing/2014/main" id="{C8913B7E-20FC-4FF3-4E7A-733A775131C1}"/>
              </a:ext>
            </a:extLst>
          </p:cNvPr>
          <p:cNvCxnSpPr>
            <a:cxnSpLocks/>
          </p:cNvCxnSpPr>
          <p:nvPr/>
        </p:nvCxnSpPr>
        <p:spPr>
          <a:xfrm flipH="1">
            <a:off x="2068787" y="1458433"/>
            <a:ext cx="4562" cy="1005840"/>
          </a:xfrm>
          <a:prstGeom prst="line">
            <a:avLst/>
          </a:prstGeom>
          <a:ln w="3175">
            <a:solidFill>
              <a:schemeClr val="accent1"/>
            </a:solidFill>
            <a:headEnd type="oval"/>
          </a:ln>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0B470758-EE45-61AC-4A1F-B7031A52E3D2}"/>
              </a:ext>
            </a:extLst>
          </p:cNvPr>
          <p:cNvSpPr txBox="1"/>
          <p:nvPr/>
        </p:nvSpPr>
        <p:spPr>
          <a:xfrm>
            <a:off x="5188332" y="5852433"/>
            <a:ext cx="1014324" cy="461665"/>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PARKS BOND</a:t>
            </a:r>
          </a:p>
          <a:p>
            <a:pPr>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Riverfront Park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Kayak Launch</a:t>
            </a:r>
          </a:p>
        </p:txBody>
      </p:sp>
      <p:grpSp>
        <p:nvGrpSpPr>
          <p:cNvPr id="102" name="Group 101">
            <a:extLst>
              <a:ext uri="{FF2B5EF4-FFF2-40B4-BE49-F238E27FC236}">
                <a16:creationId xmlns:a16="http://schemas.microsoft.com/office/drawing/2014/main" id="{91D9D515-19D7-4BC1-89EC-07F729D5CEF9}"/>
              </a:ext>
            </a:extLst>
          </p:cNvPr>
          <p:cNvGrpSpPr/>
          <p:nvPr/>
        </p:nvGrpSpPr>
        <p:grpSpPr>
          <a:xfrm>
            <a:off x="9381350" y="1479654"/>
            <a:ext cx="1734678" cy="2491275"/>
            <a:chOff x="9381350" y="1479654"/>
            <a:chExt cx="1734678" cy="2491275"/>
          </a:xfrm>
        </p:grpSpPr>
        <p:cxnSp>
          <p:nvCxnSpPr>
            <p:cNvPr id="120" name="Straight Connector 119">
              <a:extLst>
                <a:ext uri="{FF2B5EF4-FFF2-40B4-BE49-F238E27FC236}">
                  <a16:creationId xmlns:a16="http://schemas.microsoft.com/office/drawing/2014/main" id="{2492C721-823F-7C90-72CB-348D560204B7}"/>
                </a:ext>
              </a:extLst>
            </p:cNvPr>
            <p:cNvCxnSpPr>
              <a:cxnSpLocks/>
            </p:cNvCxnSpPr>
            <p:nvPr/>
          </p:nvCxnSpPr>
          <p:spPr>
            <a:xfrm>
              <a:off x="10218515" y="1479654"/>
              <a:ext cx="0" cy="1539013"/>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3F7D1AF5-8D36-04DA-9A1E-4085AF24DD81}"/>
                </a:ext>
              </a:extLst>
            </p:cNvPr>
            <p:cNvSpPr txBox="1"/>
            <p:nvPr/>
          </p:nvSpPr>
          <p:spPr>
            <a:xfrm>
              <a:off x="9381350" y="3047599"/>
              <a:ext cx="1734678" cy="923330"/>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Pine Grove Bridge</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CFCC Riverwalk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Annual Pavement Markings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Water St Park: Area 4</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Barclay/17</a:t>
              </a:r>
              <a:r>
                <a:rPr kumimoji="0" lang="en-US" sz="1000" b="0" i="0" u="none" strike="noStrike" kern="1200" cap="none" spc="0" normalizeH="0" baseline="30000" noProof="0" dirty="0">
                  <a:ln>
                    <a:noFill/>
                  </a:ln>
                  <a:solidFill>
                    <a:schemeClr val="tx1"/>
                  </a:solidFill>
                  <a:effectLst/>
                  <a:uLnTx/>
                  <a:uFillTx/>
                  <a:latin typeface="Aptos" panose="02110004020202020204"/>
                  <a:ea typeface="+mn-ea"/>
                  <a:cs typeface="+mn-cs"/>
                </a:rPr>
                <a:t>th</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St Ped Improv</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Bridge </a:t>
              </a: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Invstmt</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Program Grant</a:t>
              </a:r>
            </a:p>
          </p:txBody>
        </p:sp>
      </p:grpSp>
      <p:sp>
        <p:nvSpPr>
          <p:cNvPr id="124" name="TextBox 123">
            <a:extLst>
              <a:ext uri="{FF2B5EF4-FFF2-40B4-BE49-F238E27FC236}">
                <a16:creationId xmlns:a16="http://schemas.microsoft.com/office/drawing/2014/main" id="{4F9D0632-BFE2-752D-2B8E-360D90FB549B}"/>
              </a:ext>
            </a:extLst>
          </p:cNvPr>
          <p:cNvSpPr txBox="1"/>
          <p:nvPr/>
        </p:nvSpPr>
        <p:spPr>
          <a:xfrm>
            <a:off x="8069368" y="4929103"/>
            <a:ext cx="1903305" cy="1384995"/>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Riverfront Assessment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Annual Pavement Markings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Front St Bridge Rehab</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3rd/Ann Traffic Signal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Market/21st HAWK Signal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17</a:t>
            </a:r>
            <a:r>
              <a:rPr kumimoji="0" lang="en-US" sz="1000" b="0" i="0" u="none" strike="noStrike" kern="1200" cap="none" spc="0" normalizeH="0" baseline="30000" noProof="0" dirty="0">
                <a:ln>
                  <a:noFill/>
                </a:ln>
                <a:solidFill>
                  <a:schemeClr val="tx1"/>
                </a:solidFill>
                <a:effectLst/>
                <a:uLnTx/>
                <a:uFillTx/>
                <a:latin typeface="Aptos" panose="02110004020202020204"/>
                <a:ea typeface="+mn-ea"/>
                <a:cs typeface="+mn-cs"/>
              </a:rPr>
              <a:t>th</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St MUP (</a:t>
            </a: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Harbour</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/Shipyard)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The Range/Oleander MUP</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Greenville Loop Guardrail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William Booth Dr Extension</a:t>
            </a:r>
          </a:p>
        </p:txBody>
      </p:sp>
      <p:cxnSp>
        <p:nvCxnSpPr>
          <p:cNvPr id="127" name="Straight Connector 126">
            <a:extLst>
              <a:ext uri="{FF2B5EF4-FFF2-40B4-BE49-F238E27FC236}">
                <a16:creationId xmlns:a16="http://schemas.microsoft.com/office/drawing/2014/main" id="{549BAEDD-C8D2-890A-7B30-072144F28EA4}"/>
              </a:ext>
            </a:extLst>
          </p:cNvPr>
          <p:cNvCxnSpPr>
            <a:cxnSpLocks/>
          </p:cNvCxnSpPr>
          <p:nvPr/>
        </p:nvCxnSpPr>
        <p:spPr>
          <a:xfrm>
            <a:off x="7503415" y="1468859"/>
            <a:ext cx="0" cy="374904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6193A07E-D89C-0CA5-394B-4CAB0A480B50}"/>
              </a:ext>
            </a:extLst>
          </p:cNvPr>
          <p:cNvCxnSpPr>
            <a:cxnSpLocks/>
          </p:cNvCxnSpPr>
          <p:nvPr/>
        </p:nvCxnSpPr>
        <p:spPr>
          <a:xfrm>
            <a:off x="5878490" y="1465284"/>
            <a:ext cx="0" cy="611984"/>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B0E8918E-A7B9-5E79-DBE3-481846AF1401}"/>
              </a:ext>
            </a:extLst>
          </p:cNvPr>
          <p:cNvCxnSpPr>
            <a:cxnSpLocks/>
          </p:cNvCxnSpPr>
          <p:nvPr/>
        </p:nvCxnSpPr>
        <p:spPr>
          <a:xfrm>
            <a:off x="2191006" y="1461185"/>
            <a:ext cx="0" cy="82296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66" name="TextBox 165">
            <a:extLst>
              <a:ext uri="{FF2B5EF4-FFF2-40B4-BE49-F238E27FC236}">
                <a16:creationId xmlns:a16="http://schemas.microsoft.com/office/drawing/2014/main" id="{2E98168F-9D33-D6E9-87A3-DB2745F2982C}"/>
              </a:ext>
            </a:extLst>
          </p:cNvPr>
          <p:cNvSpPr txBox="1"/>
          <p:nvPr/>
        </p:nvSpPr>
        <p:spPr>
          <a:xfrm>
            <a:off x="10046968" y="4761276"/>
            <a:ext cx="1684039" cy="461665"/>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Parks Maintenance Facility</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Structural Repairs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grpSp>
        <p:nvGrpSpPr>
          <p:cNvPr id="161" name="Group 160">
            <a:extLst>
              <a:ext uri="{FF2B5EF4-FFF2-40B4-BE49-F238E27FC236}">
                <a16:creationId xmlns:a16="http://schemas.microsoft.com/office/drawing/2014/main" id="{1D8F034B-78F7-049C-412B-1B5EEB2922CE}"/>
              </a:ext>
            </a:extLst>
          </p:cNvPr>
          <p:cNvGrpSpPr/>
          <p:nvPr/>
        </p:nvGrpSpPr>
        <p:grpSpPr>
          <a:xfrm>
            <a:off x="1864242" y="1460471"/>
            <a:ext cx="1559802" cy="3030171"/>
            <a:chOff x="1864242" y="1460471"/>
            <a:chExt cx="1559802" cy="3030171"/>
          </a:xfrm>
        </p:grpSpPr>
        <p:grpSp>
          <p:nvGrpSpPr>
            <p:cNvPr id="117" name="Group 116">
              <a:extLst>
                <a:ext uri="{FF2B5EF4-FFF2-40B4-BE49-F238E27FC236}">
                  <a16:creationId xmlns:a16="http://schemas.microsoft.com/office/drawing/2014/main" id="{DB144A4F-FD87-185A-9C32-8434FEBE18F5}"/>
                </a:ext>
              </a:extLst>
            </p:cNvPr>
            <p:cNvGrpSpPr/>
            <p:nvPr/>
          </p:nvGrpSpPr>
          <p:grpSpPr>
            <a:xfrm>
              <a:off x="2974057" y="1460471"/>
              <a:ext cx="6506" cy="2248258"/>
              <a:chOff x="2974057" y="1460471"/>
              <a:chExt cx="6506" cy="2248258"/>
            </a:xfrm>
          </p:grpSpPr>
          <p:cxnSp>
            <p:nvCxnSpPr>
              <p:cNvPr id="45" name="Straight Connector 44">
                <a:extLst>
                  <a:ext uri="{FF2B5EF4-FFF2-40B4-BE49-F238E27FC236}">
                    <a16:creationId xmlns:a16="http://schemas.microsoft.com/office/drawing/2014/main" id="{657E2409-7E8C-54B3-B8A5-1CF0CD6E7581}"/>
                  </a:ext>
                </a:extLst>
              </p:cNvPr>
              <p:cNvCxnSpPr>
                <a:cxnSpLocks/>
              </p:cNvCxnSpPr>
              <p:nvPr/>
            </p:nvCxnSpPr>
            <p:spPr>
              <a:xfrm>
                <a:off x="2974057" y="1460471"/>
                <a:ext cx="2582" cy="606113"/>
              </a:xfrm>
              <a:prstGeom prst="line">
                <a:avLst/>
              </a:prstGeom>
              <a:ln w="3175">
                <a:solidFill>
                  <a:schemeClr val="accent1"/>
                </a:solidFill>
                <a:headEnd type="ova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FB14CEE7-8B93-C84E-9223-C6537507C7D9}"/>
                  </a:ext>
                </a:extLst>
              </p:cNvPr>
              <p:cNvCxnSpPr>
                <a:cxnSpLocks/>
              </p:cNvCxnSpPr>
              <p:nvPr/>
            </p:nvCxnSpPr>
            <p:spPr>
              <a:xfrm>
                <a:off x="2979998" y="2378960"/>
                <a:ext cx="294" cy="89295"/>
              </a:xfrm>
              <a:prstGeom prst="line">
                <a:avLst/>
              </a:prstGeom>
              <a:ln w="3175">
                <a:solidFill>
                  <a:schemeClr val="accent1"/>
                </a:solidFill>
                <a:headEnd type="none"/>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55C2DBB-8417-12A7-371B-55CDCC46350E}"/>
                  </a:ext>
                </a:extLst>
              </p:cNvPr>
              <p:cNvCxnSpPr>
                <a:cxnSpLocks/>
              </p:cNvCxnSpPr>
              <p:nvPr/>
            </p:nvCxnSpPr>
            <p:spPr>
              <a:xfrm>
                <a:off x="2977099" y="3394691"/>
                <a:ext cx="3464" cy="314038"/>
              </a:xfrm>
              <a:prstGeom prst="line">
                <a:avLst/>
              </a:prstGeom>
              <a:ln w="3175">
                <a:solidFill>
                  <a:schemeClr val="accent1"/>
                </a:solidFill>
                <a:headEnd type="none"/>
              </a:ln>
            </p:spPr>
            <p:style>
              <a:lnRef idx="2">
                <a:schemeClr val="accent1"/>
              </a:lnRef>
              <a:fillRef idx="0">
                <a:schemeClr val="accent1"/>
              </a:fillRef>
              <a:effectRef idx="1">
                <a:schemeClr val="accent1"/>
              </a:effectRef>
              <a:fontRef idx="minor">
                <a:schemeClr val="tx1"/>
              </a:fontRef>
            </p:style>
          </p:cxnSp>
        </p:grpSp>
        <p:sp>
          <p:nvSpPr>
            <p:cNvPr id="43" name="TextBox 42">
              <a:extLst>
                <a:ext uri="{FF2B5EF4-FFF2-40B4-BE49-F238E27FC236}">
                  <a16:creationId xmlns:a16="http://schemas.microsoft.com/office/drawing/2014/main" id="{80C8C4F9-E4E1-F889-9837-00BF7074C29E}"/>
                </a:ext>
              </a:extLst>
            </p:cNvPr>
            <p:cNvSpPr txBox="1"/>
            <p:nvPr/>
          </p:nvSpPr>
          <p:spPr>
            <a:xfrm>
              <a:off x="1864242" y="3721201"/>
              <a:ext cx="1559802" cy="769441"/>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TRANSPORTATION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Masonboro Loop Trail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23rd St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Crosswalk: 5 Projects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Kerr Ave Trail</a:t>
              </a:r>
            </a:p>
          </p:txBody>
        </p:sp>
      </p:grpSp>
      <p:grpSp>
        <p:nvGrpSpPr>
          <p:cNvPr id="141" name="Group 140">
            <a:extLst>
              <a:ext uri="{FF2B5EF4-FFF2-40B4-BE49-F238E27FC236}">
                <a16:creationId xmlns:a16="http://schemas.microsoft.com/office/drawing/2014/main" id="{058F128B-F7B8-15BF-468C-7E2045CFE390}"/>
              </a:ext>
            </a:extLst>
          </p:cNvPr>
          <p:cNvGrpSpPr/>
          <p:nvPr/>
        </p:nvGrpSpPr>
        <p:grpSpPr>
          <a:xfrm>
            <a:off x="3460463" y="1453970"/>
            <a:ext cx="1652845" cy="5182795"/>
            <a:chOff x="3460463" y="1453970"/>
            <a:chExt cx="1652845" cy="5182795"/>
          </a:xfrm>
        </p:grpSpPr>
        <p:grpSp>
          <p:nvGrpSpPr>
            <p:cNvPr id="25" name="Group 24">
              <a:extLst>
                <a:ext uri="{FF2B5EF4-FFF2-40B4-BE49-F238E27FC236}">
                  <a16:creationId xmlns:a16="http://schemas.microsoft.com/office/drawing/2014/main" id="{971DE440-8B4A-EBD0-859A-D0BD16D5C079}"/>
                </a:ext>
              </a:extLst>
            </p:cNvPr>
            <p:cNvGrpSpPr/>
            <p:nvPr/>
          </p:nvGrpSpPr>
          <p:grpSpPr>
            <a:xfrm>
              <a:off x="3460463" y="1453970"/>
              <a:ext cx="1652845" cy="5182795"/>
              <a:chOff x="3460463" y="2863670"/>
              <a:chExt cx="1652845" cy="5182795"/>
            </a:xfrm>
          </p:grpSpPr>
          <p:cxnSp>
            <p:nvCxnSpPr>
              <p:cNvPr id="111" name="Straight Connector 110">
                <a:extLst>
                  <a:ext uri="{FF2B5EF4-FFF2-40B4-BE49-F238E27FC236}">
                    <a16:creationId xmlns:a16="http://schemas.microsoft.com/office/drawing/2014/main" id="{C2F09D3A-653A-CC26-7FDE-1A33DFF2F342}"/>
                  </a:ext>
                </a:extLst>
              </p:cNvPr>
              <p:cNvCxnSpPr>
                <a:cxnSpLocks/>
              </p:cNvCxnSpPr>
              <p:nvPr/>
            </p:nvCxnSpPr>
            <p:spPr>
              <a:xfrm>
                <a:off x="3668839" y="2863670"/>
                <a:ext cx="0" cy="18288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BE6F5790-3163-2F91-EBB0-B61933E3D58D}"/>
                  </a:ext>
                </a:extLst>
              </p:cNvPr>
              <p:cNvSpPr txBox="1"/>
              <p:nvPr/>
            </p:nvSpPr>
            <p:spPr>
              <a:xfrm>
                <a:off x="3460463" y="7277024"/>
                <a:ext cx="1652845" cy="769441"/>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Police/Fire Training Fac</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Riverfront Assessment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Kentner/Wrghtsvll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Chestnut Elevated Walkway</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Traffic Signal Preemption</a:t>
                </a:r>
              </a:p>
            </p:txBody>
          </p:sp>
        </p:grpSp>
        <p:grpSp>
          <p:nvGrpSpPr>
            <p:cNvPr id="138" name="Group 137">
              <a:extLst>
                <a:ext uri="{FF2B5EF4-FFF2-40B4-BE49-F238E27FC236}">
                  <a16:creationId xmlns:a16="http://schemas.microsoft.com/office/drawing/2014/main" id="{A7F8DDBD-25F6-2F49-40DF-CB65CB7E516E}"/>
                </a:ext>
              </a:extLst>
            </p:cNvPr>
            <p:cNvGrpSpPr/>
            <p:nvPr/>
          </p:nvGrpSpPr>
          <p:grpSpPr>
            <a:xfrm>
              <a:off x="3667378" y="1879420"/>
              <a:ext cx="1461" cy="4025141"/>
              <a:chOff x="3667378" y="1879420"/>
              <a:chExt cx="1461" cy="4025141"/>
            </a:xfrm>
          </p:grpSpPr>
          <p:cxnSp>
            <p:nvCxnSpPr>
              <p:cNvPr id="134" name="Straight Connector 133">
                <a:extLst>
                  <a:ext uri="{FF2B5EF4-FFF2-40B4-BE49-F238E27FC236}">
                    <a16:creationId xmlns:a16="http://schemas.microsoft.com/office/drawing/2014/main" id="{D1F79E5B-0399-8EE4-85CD-17549DCDE0DF}"/>
                  </a:ext>
                </a:extLst>
              </p:cNvPr>
              <p:cNvCxnSpPr>
                <a:cxnSpLocks/>
              </p:cNvCxnSpPr>
              <p:nvPr/>
            </p:nvCxnSpPr>
            <p:spPr>
              <a:xfrm>
                <a:off x="3668839" y="1879420"/>
                <a:ext cx="0" cy="588835"/>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ABA0EDCA-B4E2-8F06-0C98-9C5EFEFCCA14}"/>
                  </a:ext>
                </a:extLst>
              </p:cNvPr>
              <p:cNvCxnSpPr>
                <a:cxnSpLocks/>
              </p:cNvCxnSpPr>
              <p:nvPr/>
            </p:nvCxnSpPr>
            <p:spPr>
              <a:xfrm>
                <a:off x="3668839" y="3378020"/>
                <a:ext cx="0" cy="91440"/>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5C18F065-165D-F38A-3E56-1F914077EE10}"/>
                  </a:ext>
                </a:extLst>
              </p:cNvPr>
              <p:cNvCxnSpPr>
                <a:cxnSpLocks/>
              </p:cNvCxnSpPr>
              <p:nvPr/>
            </p:nvCxnSpPr>
            <p:spPr>
              <a:xfrm>
                <a:off x="3667378" y="4532961"/>
                <a:ext cx="0" cy="1371600"/>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grpSp>
      </p:grpSp>
      <p:cxnSp>
        <p:nvCxnSpPr>
          <p:cNvPr id="84" name="Straight Connector 83">
            <a:extLst>
              <a:ext uri="{FF2B5EF4-FFF2-40B4-BE49-F238E27FC236}">
                <a16:creationId xmlns:a16="http://schemas.microsoft.com/office/drawing/2014/main" id="{EE602752-39D5-D202-4394-778974E746A0}"/>
              </a:ext>
            </a:extLst>
          </p:cNvPr>
          <p:cNvCxnSpPr>
            <a:cxnSpLocks/>
          </p:cNvCxnSpPr>
          <p:nvPr/>
        </p:nvCxnSpPr>
        <p:spPr>
          <a:xfrm flipH="1">
            <a:off x="2372049" y="1463493"/>
            <a:ext cx="130" cy="1280160"/>
          </a:xfrm>
          <a:prstGeom prst="line">
            <a:avLst/>
          </a:prstGeom>
          <a:ln w="3175">
            <a:solidFill>
              <a:schemeClr val="tx1">
                <a:lumMod val="50000"/>
                <a:lumOff val="50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64A71D6-9D5B-813D-437D-675869158A8D}"/>
              </a:ext>
            </a:extLst>
          </p:cNvPr>
          <p:cNvCxnSpPr>
            <a:cxnSpLocks/>
          </p:cNvCxnSpPr>
          <p:nvPr/>
        </p:nvCxnSpPr>
        <p:spPr>
          <a:xfrm>
            <a:off x="4686025" y="1468361"/>
            <a:ext cx="0" cy="18288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FA684B0F-AF0D-9C5C-3F46-1B2910F1C188}"/>
              </a:ext>
            </a:extLst>
          </p:cNvPr>
          <p:cNvSpPr txBox="1"/>
          <p:nvPr/>
        </p:nvSpPr>
        <p:spPr>
          <a:xfrm>
            <a:off x="3906775" y="5067238"/>
            <a:ext cx="1452451" cy="615553"/>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Manly Ave/GLOW</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Chestnut/Grace Improv</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Red Cross Riverwalk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Dock St Riverwalk</a:t>
            </a:r>
          </a:p>
        </p:txBody>
      </p:sp>
      <p:cxnSp>
        <p:nvCxnSpPr>
          <p:cNvPr id="149" name="Straight Connector 148">
            <a:extLst>
              <a:ext uri="{FF2B5EF4-FFF2-40B4-BE49-F238E27FC236}">
                <a16:creationId xmlns:a16="http://schemas.microsoft.com/office/drawing/2014/main" id="{94C96C70-2631-14D1-9D86-FD5E49DC9F8A}"/>
              </a:ext>
            </a:extLst>
          </p:cNvPr>
          <p:cNvCxnSpPr>
            <a:cxnSpLocks/>
          </p:cNvCxnSpPr>
          <p:nvPr/>
        </p:nvCxnSpPr>
        <p:spPr>
          <a:xfrm>
            <a:off x="4686025" y="3259061"/>
            <a:ext cx="0" cy="182880"/>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962F6EA3-FE89-D29C-022C-700EEE4B9975}"/>
              </a:ext>
            </a:extLst>
          </p:cNvPr>
          <p:cNvCxnSpPr>
            <a:cxnSpLocks/>
          </p:cNvCxnSpPr>
          <p:nvPr/>
        </p:nvCxnSpPr>
        <p:spPr>
          <a:xfrm>
            <a:off x="4686025" y="4522711"/>
            <a:ext cx="0" cy="548640"/>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66111D2A-9087-702B-CD77-029432A3020C}"/>
              </a:ext>
            </a:extLst>
          </p:cNvPr>
          <p:cNvCxnSpPr>
            <a:cxnSpLocks/>
          </p:cNvCxnSpPr>
          <p:nvPr/>
        </p:nvCxnSpPr>
        <p:spPr>
          <a:xfrm>
            <a:off x="5552130" y="3235529"/>
            <a:ext cx="0" cy="182880"/>
          </a:xfrm>
          <a:prstGeom prst="line">
            <a:avLst/>
          </a:prstGeom>
          <a:ln w="3175">
            <a:solidFill>
              <a:schemeClr val="accent6">
                <a:lumMod val="75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06294119-D4CB-5CDB-E9B9-6B492D539352}"/>
              </a:ext>
            </a:extLst>
          </p:cNvPr>
          <p:cNvCxnSpPr>
            <a:cxnSpLocks/>
          </p:cNvCxnSpPr>
          <p:nvPr/>
        </p:nvCxnSpPr>
        <p:spPr>
          <a:xfrm>
            <a:off x="5552130" y="4200729"/>
            <a:ext cx="0" cy="1645920"/>
          </a:xfrm>
          <a:prstGeom prst="line">
            <a:avLst/>
          </a:prstGeom>
          <a:ln w="3175">
            <a:solidFill>
              <a:schemeClr val="accent6">
                <a:lumMod val="75000"/>
              </a:schemeClr>
            </a:solidFill>
            <a:headEnd type="none"/>
          </a:ln>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75E57AFA-087A-3CFF-B81A-5811F5D9CA54}"/>
              </a:ext>
            </a:extLst>
          </p:cNvPr>
          <p:cNvGrpSpPr/>
          <p:nvPr/>
        </p:nvGrpSpPr>
        <p:grpSpPr>
          <a:xfrm>
            <a:off x="3501623" y="1866421"/>
            <a:ext cx="1912158" cy="2666541"/>
            <a:chOff x="3501623" y="1866421"/>
            <a:chExt cx="1912158" cy="2666541"/>
          </a:xfrm>
        </p:grpSpPr>
        <p:sp>
          <p:nvSpPr>
            <p:cNvPr id="52" name="TextBox 51">
              <a:extLst>
                <a:ext uri="{FF2B5EF4-FFF2-40B4-BE49-F238E27FC236}">
                  <a16:creationId xmlns:a16="http://schemas.microsoft.com/office/drawing/2014/main" id="{52E3347F-21B9-ADD7-C451-40BAFA918BA0}"/>
                </a:ext>
              </a:extLst>
            </p:cNvPr>
            <p:cNvSpPr txBox="1"/>
            <p:nvPr/>
          </p:nvSpPr>
          <p:spPr>
            <a:xfrm>
              <a:off x="3501623" y="3455744"/>
              <a:ext cx="1912158" cy="1077218"/>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TRANSPORTATION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Wrightstville #1</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Wrightstville #2</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Wrightstville #3</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Rndabt: Wrghtsvll/Wallace</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Rndabt: PineGrv/GrnvllLoop</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Rndabt: PineGrv/HollyTree</a:t>
              </a:r>
            </a:p>
          </p:txBody>
        </p:sp>
        <p:cxnSp>
          <p:nvCxnSpPr>
            <p:cNvPr id="164" name="Straight Connector 163">
              <a:extLst>
                <a:ext uri="{FF2B5EF4-FFF2-40B4-BE49-F238E27FC236}">
                  <a16:creationId xmlns:a16="http://schemas.microsoft.com/office/drawing/2014/main" id="{A1552F1C-5A41-D574-65D4-E1CF2269D157}"/>
                </a:ext>
              </a:extLst>
            </p:cNvPr>
            <p:cNvCxnSpPr>
              <a:cxnSpLocks/>
            </p:cNvCxnSpPr>
            <p:nvPr/>
          </p:nvCxnSpPr>
          <p:spPr>
            <a:xfrm>
              <a:off x="4801092" y="3264159"/>
              <a:ext cx="0" cy="182880"/>
            </a:xfrm>
            <a:prstGeom prst="line">
              <a:avLst/>
            </a:prstGeom>
            <a:ln w="3175">
              <a:solidFill>
                <a:schemeClr val="accent1"/>
              </a:solidFill>
              <a:headEnd type="none"/>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B973F708-4B76-F214-90A3-A93E132AC45A}"/>
                </a:ext>
              </a:extLst>
            </p:cNvPr>
            <p:cNvCxnSpPr>
              <a:cxnSpLocks/>
            </p:cNvCxnSpPr>
            <p:nvPr/>
          </p:nvCxnSpPr>
          <p:spPr>
            <a:xfrm>
              <a:off x="4796735" y="1866421"/>
              <a:ext cx="0" cy="182880"/>
            </a:xfrm>
            <a:prstGeom prst="line">
              <a:avLst/>
            </a:prstGeom>
            <a:ln w="3175">
              <a:solidFill>
                <a:schemeClr val="accent1"/>
              </a:solidFill>
              <a:headEnd type="none"/>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5F4B3B1C-8207-337B-C728-9C7F2ACB66D0}"/>
                </a:ext>
              </a:extLst>
            </p:cNvPr>
            <p:cNvCxnSpPr>
              <a:cxnSpLocks/>
            </p:cNvCxnSpPr>
            <p:nvPr/>
          </p:nvCxnSpPr>
          <p:spPr>
            <a:xfrm>
              <a:off x="4801087" y="2288790"/>
              <a:ext cx="0" cy="182880"/>
            </a:xfrm>
            <a:prstGeom prst="line">
              <a:avLst/>
            </a:prstGeom>
            <a:ln w="3175">
              <a:solidFill>
                <a:schemeClr val="accent1"/>
              </a:solidFill>
              <a:headEnd type="none"/>
            </a:ln>
          </p:spPr>
          <p:style>
            <a:lnRef idx="2">
              <a:schemeClr val="accent1"/>
            </a:lnRef>
            <a:fillRef idx="0">
              <a:schemeClr val="accent1"/>
            </a:fillRef>
            <a:effectRef idx="1">
              <a:schemeClr val="accent1"/>
            </a:effectRef>
            <a:fontRef idx="minor">
              <a:schemeClr val="tx1"/>
            </a:fontRef>
          </p:style>
        </p:cxnSp>
      </p:grpSp>
      <p:cxnSp>
        <p:nvCxnSpPr>
          <p:cNvPr id="41" name="Straight Connector 40">
            <a:extLst>
              <a:ext uri="{FF2B5EF4-FFF2-40B4-BE49-F238E27FC236}">
                <a16:creationId xmlns:a16="http://schemas.microsoft.com/office/drawing/2014/main" id="{5800581D-C205-55A3-F311-3DC525D79D9B}"/>
              </a:ext>
            </a:extLst>
          </p:cNvPr>
          <p:cNvCxnSpPr>
            <a:cxnSpLocks/>
          </p:cNvCxnSpPr>
          <p:nvPr/>
        </p:nvCxnSpPr>
        <p:spPr>
          <a:xfrm>
            <a:off x="537559" y="1457396"/>
            <a:ext cx="0" cy="210312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0BE6BBE0-18FD-9C50-863E-ED7AB0EF7FE8}"/>
              </a:ext>
            </a:extLst>
          </p:cNvPr>
          <p:cNvGrpSpPr/>
          <p:nvPr/>
        </p:nvGrpSpPr>
        <p:grpSpPr>
          <a:xfrm>
            <a:off x="1582570" y="1464694"/>
            <a:ext cx="2259709" cy="4607278"/>
            <a:chOff x="1582570" y="1464694"/>
            <a:chExt cx="2259709" cy="4607278"/>
          </a:xfrm>
        </p:grpSpPr>
        <p:cxnSp>
          <p:nvCxnSpPr>
            <p:cNvPr id="80" name="Straight Connector 79">
              <a:extLst>
                <a:ext uri="{FF2B5EF4-FFF2-40B4-BE49-F238E27FC236}">
                  <a16:creationId xmlns:a16="http://schemas.microsoft.com/office/drawing/2014/main" id="{463C5ED4-752D-F27B-5DB1-81F093E5D37C}"/>
                </a:ext>
              </a:extLst>
            </p:cNvPr>
            <p:cNvCxnSpPr>
              <a:cxnSpLocks/>
            </p:cNvCxnSpPr>
            <p:nvPr/>
          </p:nvCxnSpPr>
          <p:spPr>
            <a:xfrm>
              <a:off x="2711452" y="1464694"/>
              <a:ext cx="0" cy="18288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4FA9710D-CEF8-ACBE-0DCC-E993F0B4BCA2}"/>
                </a:ext>
              </a:extLst>
            </p:cNvPr>
            <p:cNvSpPr txBox="1"/>
            <p:nvPr/>
          </p:nvSpPr>
          <p:spPr>
            <a:xfrm>
              <a:off x="1582570" y="4840866"/>
              <a:ext cx="2259709" cy="1231106"/>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STP-DA</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Wrightsville/Greenville Intersection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Hinton Ave Multi-Use Path</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Hooker Road Multi-Use Path</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Holly Tree Crossings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Park Ave Multi-Use Path Ph. 1</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Park Ave Multi-Use Path Ph. 2</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5</a:t>
              </a:r>
              <a:r>
                <a:rPr kumimoji="0" lang="en-US" sz="1000" b="0" i="0" u="none" strike="noStrike" kern="1200" cap="none" spc="0" normalizeH="0" baseline="30000" noProof="0" dirty="0">
                  <a:ln>
                    <a:noFill/>
                  </a:ln>
                  <a:solidFill>
                    <a:schemeClr val="tx1"/>
                  </a:solidFill>
                  <a:effectLst/>
                  <a:uLnTx/>
                  <a:uFillTx/>
                  <a:latin typeface="Aptos" panose="02110004020202020204"/>
                  <a:ea typeface="+mn-ea"/>
                  <a:cs typeface="+mn-cs"/>
                </a:rPr>
                <a:t>th</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Ave Intersection Improv</a:t>
              </a:r>
            </a:p>
          </p:txBody>
        </p:sp>
        <p:cxnSp>
          <p:nvCxnSpPr>
            <p:cNvPr id="156" name="Straight Connector 155">
              <a:extLst>
                <a:ext uri="{FF2B5EF4-FFF2-40B4-BE49-F238E27FC236}">
                  <a16:creationId xmlns:a16="http://schemas.microsoft.com/office/drawing/2014/main" id="{40882554-4D72-C96C-373B-CC9DDAA497C2}"/>
                </a:ext>
              </a:extLst>
            </p:cNvPr>
            <p:cNvCxnSpPr>
              <a:cxnSpLocks/>
            </p:cNvCxnSpPr>
            <p:nvPr/>
          </p:nvCxnSpPr>
          <p:spPr>
            <a:xfrm>
              <a:off x="2707093" y="1852230"/>
              <a:ext cx="0" cy="1828800"/>
            </a:xfrm>
            <a:prstGeom prst="line">
              <a:avLst/>
            </a:prstGeom>
            <a:ln w="3175">
              <a:solidFill>
                <a:schemeClr val="tx1"/>
              </a:solidFill>
              <a:headEnd type="none"/>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DF153043-F138-E55A-4F9E-A94D3465728B}"/>
                </a:ext>
              </a:extLst>
            </p:cNvPr>
            <p:cNvCxnSpPr>
              <a:cxnSpLocks/>
            </p:cNvCxnSpPr>
            <p:nvPr/>
          </p:nvCxnSpPr>
          <p:spPr>
            <a:xfrm>
              <a:off x="2711440" y="4434328"/>
              <a:ext cx="0" cy="182880"/>
            </a:xfrm>
            <a:prstGeom prst="line">
              <a:avLst/>
            </a:prstGeom>
            <a:ln w="3175">
              <a:solidFill>
                <a:schemeClr val="tx1"/>
              </a:solidFill>
              <a:headEnd type="none"/>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115F4CD-6347-E38E-3CAB-7F062604C20A}"/>
                </a:ext>
              </a:extLst>
            </p:cNvPr>
            <p:cNvCxnSpPr>
              <a:cxnSpLocks/>
            </p:cNvCxnSpPr>
            <p:nvPr/>
          </p:nvCxnSpPr>
          <p:spPr>
            <a:xfrm>
              <a:off x="2713117" y="4918322"/>
              <a:ext cx="0" cy="91440"/>
            </a:xfrm>
            <a:prstGeom prst="line">
              <a:avLst/>
            </a:prstGeom>
            <a:ln w="3175">
              <a:solidFill>
                <a:schemeClr val="tx1"/>
              </a:solidFill>
              <a:headEnd type="none"/>
            </a:ln>
          </p:spPr>
          <p:style>
            <a:lnRef idx="2">
              <a:schemeClr val="accent1"/>
            </a:lnRef>
            <a:fillRef idx="0">
              <a:schemeClr val="accent1"/>
            </a:fillRef>
            <a:effectRef idx="1">
              <a:schemeClr val="accent1"/>
            </a:effectRef>
            <a:fontRef idx="minor">
              <a:schemeClr val="tx1"/>
            </a:fontRef>
          </p:style>
        </p:cxnSp>
      </p:grpSp>
      <p:cxnSp>
        <p:nvCxnSpPr>
          <p:cNvPr id="42" name="Straight Connector 41">
            <a:extLst>
              <a:ext uri="{FF2B5EF4-FFF2-40B4-BE49-F238E27FC236}">
                <a16:creationId xmlns:a16="http://schemas.microsoft.com/office/drawing/2014/main" id="{74FAD158-1A52-5A20-705C-6609DB7FAF38}"/>
              </a:ext>
            </a:extLst>
          </p:cNvPr>
          <p:cNvCxnSpPr>
            <a:cxnSpLocks/>
          </p:cNvCxnSpPr>
          <p:nvPr/>
        </p:nvCxnSpPr>
        <p:spPr>
          <a:xfrm flipH="1">
            <a:off x="2372049" y="3435630"/>
            <a:ext cx="130" cy="274320"/>
          </a:xfrm>
          <a:prstGeom prst="line">
            <a:avLst/>
          </a:prstGeom>
          <a:ln w="3175">
            <a:solidFill>
              <a:schemeClr val="tx1">
                <a:lumMod val="50000"/>
                <a:lumOff val="50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3D9AA5B-1E0F-162F-957A-DA79EEC07052}"/>
              </a:ext>
            </a:extLst>
          </p:cNvPr>
          <p:cNvCxnSpPr>
            <a:cxnSpLocks/>
          </p:cNvCxnSpPr>
          <p:nvPr/>
        </p:nvCxnSpPr>
        <p:spPr>
          <a:xfrm flipH="1">
            <a:off x="2372049" y="4492443"/>
            <a:ext cx="130" cy="91440"/>
          </a:xfrm>
          <a:prstGeom prst="line">
            <a:avLst/>
          </a:prstGeom>
          <a:ln w="3175">
            <a:solidFill>
              <a:schemeClr val="tx1">
                <a:lumMod val="50000"/>
                <a:lumOff val="50000"/>
              </a:schemeClr>
            </a:solidFill>
            <a:headEnd type="none"/>
          </a:ln>
        </p:spPr>
        <p:style>
          <a:lnRef idx="2">
            <a:schemeClr val="accent1"/>
          </a:lnRef>
          <a:fillRef idx="0">
            <a:schemeClr val="accent1"/>
          </a:fillRef>
          <a:effectRef idx="1">
            <a:schemeClr val="accent1"/>
          </a:effectRef>
          <a:fontRef idx="minor">
            <a:schemeClr val="tx1"/>
          </a:fontRef>
        </p:style>
      </p:cxnSp>
      <p:grpSp>
        <p:nvGrpSpPr>
          <p:cNvPr id="91" name="Group 90">
            <a:extLst>
              <a:ext uri="{FF2B5EF4-FFF2-40B4-BE49-F238E27FC236}">
                <a16:creationId xmlns:a16="http://schemas.microsoft.com/office/drawing/2014/main" id="{8A71292D-D066-3EB7-8D71-409EA0653248}"/>
              </a:ext>
            </a:extLst>
          </p:cNvPr>
          <p:cNvGrpSpPr/>
          <p:nvPr/>
        </p:nvGrpSpPr>
        <p:grpSpPr>
          <a:xfrm>
            <a:off x="115389" y="1465809"/>
            <a:ext cx="1473256" cy="3901641"/>
            <a:chOff x="1320725" y="3204260"/>
            <a:chExt cx="1473256" cy="3901641"/>
          </a:xfrm>
        </p:grpSpPr>
        <p:cxnSp>
          <p:nvCxnSpPr>
            <p:cNvPr id="92" name="Straight Connector 91">
              <a:extLst>
                <a:ext uri="{FF2B5EF4-FFF2-40B4-BE49-F238E27FC236}">
                  <a16:creationId xmlns:a16="http://schemas.microsoft.com/office/drawing/2014/main" id="{B3F1E172-6BE9-58BA-7D57-462228948BED}"/>
                </a:ext>
              </a:extLst>
            </p:cNvPr>
            <p:cNvCxnSpPr>
              <a:cxnSpLocks/>
            </p:cNvCxnSpPr>
            <p:nvPr/>
          </p:nvCxnSpPr>
          <p:spPr>
            <a:xfrm>
              <a:off x="2191006" y="3204260"/>
              <a:ext cx="0" cy="338328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C2C0044E-A881-9443-7017-4E7345E13149}"/>
                </a:ext>
              </a:extLst>
            </p:cNvPr>
            <p:cNvSpPr txBox="1"/>
            <p:nvPr/>
          </p:nvSpPr>
          <p:spPr>
            <a:xfrm>
              <a:off x="1320725" y="6644236"/>
              <a:ext cx="1473256" cy="461665"/>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Cinema Dr Fire Station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6</a:t>
              </a:r>
              <a:r>
                <a:rPr kumimoji="0" lang="en-US" sz="1000" b="0" i="0" u="none" strike="noStrike" kern="1200" cap="none" spc="0" normalizeH="0" baseline="30000" noProof="0" dirty="0">
                  <a:ln>
                    <a:noFill/>
                  </a:ln>
                  <a:solidFill>
                    <a:schemeClr val="tx1"/>
                  </a:solidFill>
                  <a:effectLst/>
                  <a:uLnTx/>
                  <a:uFillTx/>
                  <a:latin typeface="Aptos" panose="02110004020202020204"/>
                  <a:ea typeface="+mn-ea"/>
                  <a:cs typeface="+mn-cs"/>
                </a:rPr>
                <a:t>th</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St Bridge Repair</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Pine Grove Bridge Repair</a:t>
              </a:r>
            </a:p>
          </p:txBody>
        </p:sp>
      </p:grpSp>
      <p:cxnSp>
        <p:nvCxnSpPr>
          <p:cNvPr id="94" name="Straight Connector 93">
            <a:extLst>
              <a:ext uri="{FF2B5EF4-FFF2-40B4-BE49-F238E27FC236}">
                <a16:creationId xmlns:a16="http://schemas.microsoft.com/office/drawing/2014/main" id="{83B362E0-B569-5293-2711-1A2360341B9C}"/>
              </a:ext>
            </a:extLst>
          </p:cNvPr>
          <p:cNvCxnSpPr>
            <a:cxnSpLocks/>
          </p:cNvCxnSpPr>
          <p:nvPr/>
        </p:nvCxnSpPr>
        <p:spPr>
          <a:xfrm>
            <a:off x="990289" y="3557045"/>
            <a:ext cx="0" cy="91440"/>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2532D7DB-2A22-65BE-536E-7B855CCA4A6A}"/>
              </a:ext>
            </a:extLst>
          </p:cNvPr>
          <p:cNvCxnSpPr>
            <a:cxnSpLocks/>
          </p:cNvCxnSpPr>
          <p:nvPr/>
        </p:nvCxnSpPr>
        <p:spPr>
          <a:xfrm>
            <a:off x="985675" y="4689297"/>
            <a:ext cx="0" cy="137160"/>
          </a:xfrm>
          <a:prstGeom prst="line">
            <a:avLst/>
          </a:prstGeom>
          <a:ln w="3175">
            <a:solidFill>
              <a:schemeClr val="accent5">
                <a:lumMod val="75000"/>
              </a:schemeClr>
            </a:solidFill>
            <a:headEnd type="none"/>
          </a:ln>
        </p:spPr>
        <p:style>
          <a:lnRef idx="2">
            <a:schemeClr val="accent1"/>
          </a:lnRef>
          <a:fillRef idx="0">
            <a:schemeClr val="accent1"/>
          </a:fillRef>
          <a:effectRef idx="1">
            <a:schemeClr val="accent1"/>
          </a:effectRef>
          <a:fontRef idx="minor">
            <a:schemeClr val="tx1"/>
          </a:fontRef>
        </p:style>
      </p:cxnSp>
      <p:grpSp>
        <p:nvGrpSpPr>
          <p:cNvPr id="97" name="Group 96">
            <a:extLst>
              <a:ext uri="{FF2B5EF4-FFF2-40B4-BE49-F238E27FC236}">
                <a16:creationId xmlns:a16="http://schemas.microsoft.com/office/drawing/2014/main" id="{0A4CB02C-219A-EFF5-2E6E-D7974618403B}"/>
              </a:ext>
            </a:extLst>
          </p:cNvPr>
          <p:cNvGrpSpPr/>
          <p:nvPr/>
        </p:nvGrpSpPr>
        <p:grpSpPr>
          <a:xfrm>
            <a:off x="548627" y="1474439"/>
            <a:ext cx="967766" cy="871586"/>
            <a:chOff x="1303597" y="3204260"/>
            <a:chExt cx="967766" cy="871586"/>
          </a:xfrm>
        </p:grpSpPr>
        <p:cxnSp>
          <p:nvCxnSpPr>
            <p:cNvPr id="98" name="Straight Connector 97">
              <a:extLst>
                <a:ext uri="{FF2B5EF4-FFF2-40B4-BE49-F238E27FC236}">
                  <a16:creationId xmlns:a16="http://schemas.microsoft.com/office/drawing/2014/main" id="{D6FF8444-BBE7-616B-823E-5FF390E3E191}"/>
                </a:ext>
              </a:extLst>
            </p:cNvPr>
            <p:cNvCxnSpPr>
              <a:cxnSpLocks/>
            </p:cNvCxnSpPr>
            <p:nvPr/>
          </p:nvCxnSpPr>
          <p:spPr>
            <a:xfrm>
              <a:off x="2191006" y="3204260"/>
              <a:ext cx="0" cy="640080"/>
            </a:xfrm>
            <a:prstGeom prst="line">
              <a:avLst/>
            </a:prstGeom>
            <a:ln w="317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7A18CF47-7FB4-17AC-66DE-13188474F35F}"/>
                </a:ext>
              </a:extLst>
            </p:cNvPr>
            <p:cNvSpPr txBox="1"/>
            <p:nvPr/>
          </p:nvSpPr>
          <p:spPr>
            <a:xfrm>
              <a:off x="1303597" y="3768069"/>
              <a:ext cx="967766" cy="307777"/>
            </a:xfrm>
            <a:prstGeom prst="rect">
              <a:avLst/>
            </a:prstGeom>
            <a:solidFill>
              <a:schemeClr val="bg1"/>
            </a:solidFill>
          </p:spPr>
          <p:txBody>
            <a:bodyPr wrap="square" lIns="0" tIns="0" rIns="0" bIns="0" rtlCol="0">
              <a:spAutoFit/>
            </a:bodyPr>
            <a:lstStyle>
              <a:defPPr>
                <a:defRPr lang="en-US"/>
              </a:defPPr>
              <a:lvl1pPr indent="0">
                <a:buFont typeface="Arial" panose="020B0604020202020204" pitchFamily="34" charset="0"/>
                <a:buNone/>
                <a:defRPr sz="1000">
                  <a:solidFill>
                    <a:schemeClr val="accent5">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Aptos" panose="02110004020202020204"/>
                </a:rPr>
                <a:t>Staff Committee</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Aptos" panose="02110004020202020204"/>
                </a:rPr>
                <a:t>Kick-Off Mtg</a:t>
              </a:r>
            </a:p>
          </p:txBody>
        </p:sp>
      </p:grpSp>
      <p:sp>
        <p:nvSpPr>
          <p:cNvPr id="159" name="TextBox 158">
            <a:extLst>
              <a:ext uri="{FF2B5EF4-FFF2-40B4-BE49-F238E27FC236}">
                <a16:creationId xmlns:a16="http://schemas.microsoft.com/office/drawing/2014/main" id="{BC41180B-EDAB-907C-9C17-344D3BA8FB75}"/>
              </a:ext>
            </a:extLst>
          </p:cNvPr>
          <p:cNvSpPr txBox="1"/>
          <p:nvPr/>
        </p:nvSpPr>
        <p:spPr>
          <a:xfrm>
            <a:off x="1523456" y="2256270"/>
            <a:ext cx="1255485"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Shipyard Fire Station</a:t>
            </a:r>
          </a:p>
        </p:txBody>
      </p:sp>
      <p:sp>
        <p:nvSpPr>
          <p:cNvPr id="12" name="TextBox 11">
            <a:extLst>
              <a:ext uri="{FF2B5EF4-FFF2-40B4-BE49-F238E27FC236}">
                <a16:creationId xmlns:a16="http://schemas.microsoft.com/office/drawing/2014/main" id="{85E4173C-F94B-698C-74B4-6EAA4E1847E4}"/>
              </a:ext>
            </a:extLst>
          </p:cNvPr>
          <p:cNvSpPr txBox="1"/>
          <p:nvPr/>
        </p:nvSpPr>
        <p:spPr>
          <a:xfrm>
            <a:off x="7963529" y="6498423"/>
            <a:ext cx="4021394" cy="123111"/>
          </a:xfrm>
          <a:prstGeom prst="rect">
            <a:avLst/>
          </a:prstGeom>
          <a:noFill/>
        </p:spPr>
        <p:txBody>
          <a:bodyPr wrap="square" lIns="0" tIns="0" rIns="0" bIns="0" rtlCol="0">
            <a:spAutoFit/>
          </a:bodyPr>
          <a:lstStyle>
            <a:defPPr>
              <a:defRPr lang="en-US"/>
            </a:defPPr>
            <a:lvl1pPr indent="0">
              <a:buFont typeface="Arial" panose="020B0604020202020204" pitchFamily="34" charset="0"/>
              <a:buNone/>
              <a:defRPr sz="1000">
                <a:solidFill>
                  <a:srgbClr val="800000"/>
                </a:solidFill>
              </a:defRPr>
            </a:lvl1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tx1">
                    <a:lumMod val="50000"/>
                    <a:lumOff val="50000"/>
                  </a:schemeClr>
                </a:solidFill>
                <a:effectLst/>
                <a:uLnTx/>
                <a:uFillTx/>
                <a:latin typeface="Aptos" panose="02110004020202020204"/>
                <a:ea typeface="+mn-ea"/>
                <a:cs typeface="+mn-cs"/>
              </a:rPr>
              <a:t>Does not include Stormwater Svcs projects managed by dedicated PMs</a:t>
            </a:r>
          </a:p>
        </p:txBody>
      </p:sp>
      <p:sp>
        <p:nvSpPr>
          <p:cNvPr id="22" name="TextBox 21">
            <a:extLst>
              <a:ext uri="{FF2B5EF4-FFF2-40B4-BE49-F238E27FC236}">
                <a16:creationId xmlns:a16="http://schemas.microsoft.com/office/drawing/2014/main" id="{EF4432B0-81FB-B582-860D-9583FC06DC38}"/>
              </a:ext>
            </a:extLst>
          </p:cNvPr>
          <p:cNvSpPr txBox="1"/>
          <p:nvPr/>
        </p:nvSpPr>
        <p:spPr>
          <a:xfrm>
            <a:off x="9542221" y="2289498"/>
            <a:ext cx="2078320"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accent1">
                    <a:lumMod val="50000"/>
                  </a:schemeClr>
                </a:solidFill>
                <a:effectLst/>
                <a:uLnTx/>
                <a:uFillTx/>
                <a:latin typeface="Aptos" panose="02110004020202020204"/>
                <a:ea typeface="+mn-ea"/>
                <a:cs typeface="+mn-cs"/>
              </a:rPr>
              <a:t>The City Manager guided a slowdown in the CIP to allow the backlog to be reduced</a:t>
            </a:r>
          </a:p>
        </p:txBody>
      </p:sp>
      <p:sp>
        <p:nvSpPr>
          <p:cNvPr id="23" name="TextBox 22">
            <a:extLst>
              <a:ext uri="{FF2B5EF4-FFF2-40B4-BE49-F238E27FC236}">
                <a16:creationId xmlns:a16="http://schemas.microsoft.com/office/drawing/2014/main" id="{2DB796F8-5712-9889-0DD3-F7BA41BC4E97}"/>
              </a:ext>
            </a:extLst>
          </p:cNvPr>
          <p:cNvSpPr txBox="1"/>
          <p:nvPr/>
        </p:nvSpPr>
        <p:spPr>
          <a:xfrm>
            <a:off x="6262704" y="5615755"/>
            <a:ext cx="1684039" cy="461665"/>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PARKS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nCinco</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Sports Complex</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MLK Community Center</a:t>
            </a:r>
          </a:p>
        </p:txBody>
      </p:sp>
      <p:cxnSp>
        <p:nvCxnSpPr>
          <p:cNvPr id="32" name="Straight Connector 31">
            <a:extLst>
              <a:ext uri="{FF2B5EF4-FFF2-40B4-BE49-F238E27FC236}">
                <a16:creationId xmlns:a16="http://schemas.microsoft.com/office/drawing/2014/main" id="{59DDF9CC-9467-40C1-7CD4-E6610DAED9FD}"/>
              </a:ext>
            </a:extLst>
          </p:cNvPr>
          <p:cNvCxnSpPr>
            <a:cxnSpLocks/>
          </p:cNvCxnSpPr>
          <p:nvPr/>
        </p:nvCxnSpPr>
        <p:spPr>
          <a:xfrm>
            <a:off x="6397861" y="1481954"/>
            <a:ext cx="0" cy="4069080"/>
          </a:xfrm>
          <a:prstGeom prst="line">
            <a:avLst/>
          </a:prstGeom>
          <a:ln w="3175">
            <a:solidFill>
              <a:schemeClr val="accent6">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5D906997-543D-4D07-B01F-E790533506F8}"/>
              </a:ext>
            </a:extLst>
          </p:cNvPr>
          <p:cNvSpPr txBox="1"/>
          <p:nvPr/>
        </p:nvSpPr>
        <p:spPr>
          <a:xfrm>
            <a:off x="6511080" y="5230633"/>
            <a:ext cx="1452449" cy="153888"/>
          </a:xfrm>
          <a:prstGeom prst="rect">
            <a:avLst/>
          </a:prstGeom>
          <a:noFill/>
        </p:spPr>
        <p:txBody>
          <a:bodyPr wrap="square" lIns="0" tIns="0" rIns="0" bIns="0" rtlCol="0">
            <a:spAutoFit/>
          </a:bodyPr>
          <a:lstStyle>
            <a:defPPr>
              <a:defRPr lang="en-US"/>
            </a:defPPr>
            <a:lvl1pPr marL="91440" marR="0" lvl="0" indent="-91440" fontAlgn="auto">
              <a:lnSpc>
                <a:spcPct val="100000"/>
              </a:lnSpc>
              <a:spcBef>
                <a:spcPts val="0"/>
              </a:spcBef>
              <a:spcAft>
                <a:spcPts val="0"/>
              </a:spcAft>
              <a:buClrTx/>
              <a:buSzTx/>
              <a:buFont typeface="Arial" panose="020B0604020202020204" pitchFamily="34" charset="0"/>
              <a:buChar char="•"/>
              <a:tabLst/>
              <a:defRPr kumimoji="0" sz="1000" b="0" i="0" u="none" strike="noStrike" cap="none" spc="0" normalizeH="0" baseline="0">
                <a:ln>
                  <a:noFill/>
                </a:ln>
                <a:effectLst/>
                <a:uLnTx/>
                <a:uFillTx/>
                <a:latin typeface="Aptos" panose="02110004020202020204"/>
              </a:defRPr>
            </a:lvl1pPr>
          </a:lstStyle>
          <a:p>
            <a:r>
              <a:rPr lang="en-US" dirty="0"/>
              <a:t>RiverLights Fire Station</a:t>
            </a:r>
          </a:p>
        </p:txBody>
      </p:sp>
      <p:sp>
        <p:nvSpPr>
          <p:cNvPr id="140" name="TextBox 139">
            <a:extLst>
              <a:ext uri="{FF2B5EF4-FFF2-40B4-BE49-F238E27FC236}">
                <a16:creationId xmlns:a16="http://schemas.microsoft.com/office/drawing/2014/main" id="{7FD3065D-A8B5-B25C-D736-3D226A5739DD}"/>
              </a:ext>
            </a:extLst>
          </p:cNvPr>
          <p:cNvSpPr txBox="1"/>
          <p:nvPr/>
        </p:nvSpPr>
        <p:spPr>
          <a:xfrm>
            <a:off x="5764348" y="2168259"/>
            <a:ext cx="1871411" cy="307777"/>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Peace Baptist Church Sidewalk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Indep</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Blvd Screen Wall</a:t>
            </a:r>
          </a:p>
        </p:txBody>
      </p:sp>
      <p:sp>
        <p:nvSpPr>
          <p:cNvPr id="44" name="TextBox 43">
            <a:extLst>
              <a:ext uri="{FF2B5EF4-FFF2-40B4-BE49-F238E27FC236}">
                <a16:creationId xmlns:a16="http://schemas.microsoft.com/office/drawing/2014/main" id="{1F2950C9-53A5-04EC-4A4D-5D9513ABB09D}"/>
              </a:ext>
            </a:extLst>
          </p:cNvPr>
          <p:cNvSpPr txBox="1"/>
          <p:nvPr/>
        </p:nvSpPr>
        <p:spPr>
          <a:xfrm>
            <a:off x="7653038" y="4470998"/>
            <a:ext cx="1601846" cy="307777"/>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PARKS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Olsen Park (+ </a:t>
            </a: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Maint</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a:t>
            </a: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Bldg</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a:t>
            </a:r>
          </a:p>
        </p:txBody>
      </p:sp>
      <p:cxnSp>
        <p:nvCxnSpPr>
          <p:cNvPr id="48" name="Straight Connector 47">
            <a:extLst>
              <a:ext uri="{FF2B5EF4-FFF2-40B4-BE49-F238E27FC236}">
                <a16:creationId xmlns:a16="http://schemas.microsoft.com/office/drawing/2014/main" id="{2923A343-9E21-10F0-3522-ACB5D87F2DBE}"/>
              </a:ext>
            </a:extLst>
          </p:cNvPr>
          <p:cNvCxnSpPr>
            <a:cxnSpLocks/>
          </p:cNvCxnSpPr>
          <p:nvPr/>
        </p:nvCxnSpPr>
        <p:spPr>
          <a:xfrm>
            <a:off x="7706002" y="1457077"/>
            <a:ext cx="0" cy="2926080"/>
          </a:xfrm>
          <a:prstGeom prst="line">
            <a:avLst/>
          </a:prstGeom>
          <a:ln w="3175">
            <a:solidFill>
              <a:schemeClr val="accent6">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571D6CE3-83CE-A1DD-EB8E-FAA5CB9420E1}"/>
              </a:ext>
            </a:extLst>
          </p:cNvPr>
          <p:cNvSpPr txBox="1"/>
          <p:nvPr/>
        </p:nvSpPr>
        <p:spPr>
          <a:xfrm>
            <a:off x="7725973" y="2379864"/>
            <a:ext cx="1652736" cy="1384995"/>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Indep</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 Roundabout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South Handrails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Greenville Loop Sidewalk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4th St Bridge Rehabilitation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Marina Riverwalk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Pier Demo</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Towles Rd </a:t>
            </a:r>
            <a:r>
              <a:rPr kumimoji="0" lang="en-US" sz="1000" b="0" i="0" u="none" strike="noStrike" kern="1200" cap="none" spc="0" normalizeH="0" baseline="0" noProof="0" dirty="0" err="1">
                <a:ln>
                  <a:noFill/>
                </a:ln>
                <a:solidFill>
                  <a:schemeClr val="tx1"/>
                </a:solidFill>
                <a:effectLst/>
                <a:uLnTx/>
                <a:uFillTx/>
                <a:latin typeface="Aptos" panose="02110004020202020204"/>
                <a:ea typeface="+mn-ea"/>
                <a:cs typeface="+mn-cs"/>
              </a:rPr>
              <a:t>Emerg</a:t>
            </a: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 Access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Medical Center Sidewalk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Vehicle Damage</a:t>
            </a:r>
          </a:p>
        </p:txBody>
      </p:sp>
      <p:cxnSp>
        <p:nvCxnSpPr>
          <p:cNvPr id="76" name="Straight Connector 75">
            <a:extLst>
              <a:ext uri="{FF2B5EF4-FFF2-40B4-BE49-F238E27FC236}">
                <a16:creationId xmlns:a16="http://schemas.microsoft.com/office/drawing/2014/main" id="{333E9D10-6C29-B3E2-35E4-C76CC9732E37}"/>
              </a:ext>
            </a:extLst>
          </p:cNvPr>
          <p:cNvCxnSpPr>
            <a:cxnSpLocks/>
          </p:cNvCxnSpPr>
          <p:nvPr/>
        </p:nvCxnSpPr>
        <p:spPr>
          <a:xfrm>
            <a:off x="5364683" y="1467149"/>
            <a:ext cx="0" cy="3200400"/>
          </a:xfrm>
          <a:prstGeom prst="line">
            <a:avLst/>
          </a:prstGeom>
          <a:ln w="3175">
            <a:solidFill>
              <a:schemeClr val="accent5">
                <a:lumMod val="75000"/>
              </a:schemeClr>
            </a:solidFill>
            <a:headEnd type="oval"/>
          </a:ln>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id="{091F2777-F5E9-6428-DFDE-7368AA6576C0}"/>
              </a:ext>
            </a:extLst>
          </p:cNvPr>
          <p:cNvSpPr txBox="1"/>
          <p:nvPr/>
        </p:nvSpPr>
        <p:spPr>
          <a:xfrm>
            <a:off x="4823797" y="4691675"/>
            <a:ext cx="684428"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Bijou Park</a:t>
            </a:r>
          </a:p>
        </p:txBody>
      </p:sp>
      <p:sp>
        <p:nvSpPr>
          <p:cNvPr id="65" name="TextBox 64">
            <a:extLst>
              <a:ext uri="{FF2B5EF4-FFF2-40B4-BE49-F238E27FC236}">
                <a16:creationId xmlns:a16="http://schemas.microsoft.com/office/drawing/2014/main" id="{FA2E989C-E86A-F735-E247-1A1F5E2D08C8}"/>
              </a:ext>
            </a:extLst>
          </p:cNvPr>
          <p:cNvSpPr txBox="1"/>
          <p:nvPr/>
        </p:nvSpPr>
        <p:spPr>
          <a:xfrm>
            <a:off x="5590687" y="3326770"/>
            <a:ext cx="1662013" cy="769441"/>
          </a:xfrm>
          <a:prstGeom prst="rect">
            <a:avLst/>
          </a:prstGeom>
          <a:solidFill>
            <a:schemeClr val="bg1"/>
          </a:solidFill>
        </p:spPr>
        <p:txBody>
          <a:bodyPr wrap="square" lIns="0" tIns="0" rIns="0" bIns="0" rtlCol="0">
            <a:spAutoFit/>
          </a:bodyPr>
          <a:lstStyle>
            <a:defPPr>
              <a:defRPr lang="en-US"/>
            </a:defPPr>
            <a:lvl1pPr marL="91440" marR="0" lvl="0" indent="-91440" fontAlgn="auto">
              <a:lnSpc>
                <a:spcPct val="100000"/>
              </a:lnSpc>
              <a:spcBef>
                <a:spcPts val="0"/>
              </a:spcBef>
              <a:spcAft>
                <a:spcPts val="0"/>
              </a:spcAft>
              <a:buClrTx/>
              <a:buSzTx/>
              <a:buFont typeface="Arial" panose="020B0604020202020204" pitchFamily="34" charset="0"/>
              <a:buChar char="•"/>
              <a:tabLst/>
              <a:defRPr kumimoji="0" sz="1000" b="0" i="0" u="none" strike="noStrike" cap="none" spc="0" normalizeH="0" baseline="0">
                <a:ln>
                  <a:noFill/>
                </a:ln>
                <a:effectLst/>
                <a:uLnTx/>
                <a:uFillTx/>
                <a:latin typeface="Aptos" panose="02110004020202020204"/>
              </a:defRPr>
            </a:lvl1pPr>
          </a:lstStyle>
          <a:p>
            <a:r>
              <a:rPr lang="en-US" dirty="0"/>
              <a:t>TRANSPORTATION BOND</a:t>
            </a:r>
          </a:p>
          <a:p>
            <a:r>
              <a:rPr lang="en-US" dirty="0"/>
              <a:t>Carolina Bch Rd</a:t>
            </a:r>
          </a:p>
          <a:p>
            <a:r>
              <a:rPr lang="en-US" dirty="0"/>
              <a:t>N Front St</a:t>
            </a:r>
          </a:p>
          <a:p>
            <a:r>
              <a:rPr lang="en-US" dirty="0"/>
              <a:t>Racine/New Centre</a:t>
            </a:r>
          </a:p>
          <a:p>
            <a:r>
              <a:rPr lang="en-US" dirty="0"/>
              <a:t>Greenville Loop Trail</a:t>
            </a:r>
          </a:p>
        </p:txBody>
      </p:sp>
      <p:sp>
        <p:nvSpPr>
          <p:cNvPr id="58" name="TextBox 57">
            <a:extLst>
              <a:ext uri="{FF2B5EF4-FFF2-40B4-BE49-F238E27FC236}">
                <a16:creationId xmlns:a16="http://schemas.microsoft.com/office/drawing/2014/main" id="{3FBB03E2-B0B7-46B0-8EF7-94B6F89880A8}"/>
              </a:ext>
            </a:extLst>
          </p:cNvPr>
          <p:cNvSpPr txBox="1"/>
          <p:nvPr/>
        </p:nvSpPr>
        <p:spPr>
          <a:xfrm>
            <a:off x="4402510" y="2488808"/>
            <a:ext cx="1684041" cy="769441"/>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TRANSPORTATION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PineGrv/McMillan Intrsctn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PineGrv/Oleander Intrsctn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Delaney</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Eastwood Rd Access Mgmt</a:t>
            </a:r>
          </a:p>
        </p:txBody>
      </p:sp>
      <p:grpSp>
        <p:nvGrpSpPr>
          <p:cNvPr id="28" name="Group 27">
            <a:extLst>
              <a:ext uri="{FF2B5EF4-FFF2-40B4-BE49-F238E27FC236}">
                <a16:creationId xmlns:a16="http://schemas.microsoft.com/office/drawing/2014/main" id="{5439A312-533C-7203-F730-FBF96168DBA3}"/>
              </a:ext>
            </a:extLst>
          </p:cNvPr>
          <p:cNvGrpSpPr/>
          <p:nvPr/>
        </p:nvGrpSpPr>
        <p:grpSpPr>
          <a:xfrm>
            <a:off x="847183" y="1557270"/>
            <a:ext cx="10677719" cy="381832"/>
            <a:chOff x="847183" y="1557270"/>
            <a:chExt cx="10677719" cy="381832"/>
          </a:xfrm>
        </p:grpSpPr>
        <p:sp>
          <p:nvSpPr>
            <p:cNvPr id="29" name="TextBox 28">
              <a:extLst>
                <a:ext uri="{FF2B5EF4-FFF2-40B4-BE49-F238E27FC236}">
                  <a16:creationId xmlns:a16="http://schemas.microsoft.com/office/drawing/2014/main" id="{7C6DE98B-5EC2-7A03-923F-DEC52238D3FA}"/>
                </a:ext>
              </a:extLst>
            </p:cNvPr>
            <p:cNvSpPr txBox="1"/>
            <p:nvPr/>
          </p:nvSpPr>
          <p:spPr>
            <a:xfrm>
              <a:off x="10804466"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2025</a:t>
              </a:r>
            </a:p>
          </p:txBody>
        </p:sp>
        <p:sp>
          <p:nvSpPr>
            <p:cNvPr id="30" name="TextBox 29">
              <a:extLst>
                <a:ext uri="{FF2B5EF4-FFF2-40B4-BE49-F238E27FC236}">
                  <a16:creationId xmlns:a16="http://schemas.microsoft.com/office/drawing/2014/main" id="{D502A615-85B5-7D48-4075-840F5C341C6B}"/>
                </a:ext>
              </a:extLst>
            </p:cNvPr>
            <p:cNvSpPr txBox="1"/>
            <p:nvPr/>
          </p:nvSpPr>
          <p:spPr>
            <a:xfrm>
              <a:off x="8094490"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2022</a:t>
              </a:r>
            </a:p>
          </p:txBody>
        </p:sp>
        <p:sp>
          <p:nvSpPr>
            <p:cNvPr id="31" name="TextBox 30">
              <a:extLst>
                <a:ext uri="{FF2B5EF4-FFF2-40B4-BE49-F238E27FC236}">
                  <a16:creationId xmlns:a16="http://schemas.microsoft.com/office/drawing/2014/main" id="{AFB844D6-B28C-9C88-9373-9824E551F7BF}"/>
                </a:ext>
              </a:extLst>
            </p:cNvPr>
            <p:cNvSpPr txBox="1"/>
            <p:nvPr/>
          </p:nvSpPr>
          <p:spPr>
            <a:xfrm>
              <a:off x="8995583" y="1568138"/>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2023</a:t>
              </a:r>
            </a:p>
          </p:txBody>
        </p:sp>
        <p:sp>
          <p:nvSpPr>
            <p:cNvPr id="34" name="TextBox 33">
              <a:extLst>
                <a:ext uri="{FF2B5EF4-FFF2-40B4-BE49-F238E27FC236}">
                  <a16:creationId xmlns:a16="http://schemas.microsoft.com/office/drawing/2014/main" id="{D58CC562-5151-D502-FBA1-64BADB1C4930}"/>
                </a:ext>
              </a:extLst>
            </p:cNvPr>
            <p:cNvSpPr txBox="1"/>
            <p:nvPr/>
          </p:nvSpPr>
          <p:spPr>
            <a:xfrm>
              <a:off x="9910576"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2024</a:t>
              </a:r>
            </a:p>
          </p:txBody>
        </p:sp>
        <p:sp>
          <p:nvSpPr>
            <p:cNvPr id="35" name="TextBox 34">
              <a:extLst>
                <a:ext uri="{FF2B5EF4-FFF2-40B4-BE49-F238E27FC236}">
                  <a16:creationId xmlns:a16="http://schemas.microsoft.com/office/drawing/2014/main" id="{069C6C0D-73C2-B023-9118-9E88ACCDF913}"/>
                </a:ext>
              </a:extLst>
            </p:cNvPr>
            <p:cNvSpPr txBox="1"/>
            <p:nvPr/>
          </p:nvSpPr>
          <p:spPr>
            <a:xfrm>
              <a:off x="7182128"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2021</a:t>
              </a:r>
            </a:p>
          </p:txBody>
        </p:sp>
        <p:sp>
          <p:nvSpPr>
            <p:cNvPr id="74" name="TextBox 73">
              <a:extLst>
                <a:ext uri="{FF2B5EF4-FFF2-40B4-BE49-F238E27FC236}">
                  <a16:creationId xmlns:a16="http://schemas.microsoft.com/office/drawing/2014/main" id="{7DCDA603-76CB-799D-8E1E-B0D9BDFFAB03}"/>
                </a:ext>
              </a:extLst>
            </p:cNvPr>
            <p:cNvSpPr txBox="1"/>
            <p:nvPr/>
          </p:nvSpPr>
          <p:spPr>
            <a:xfrm>
              <a:off x="4472152"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2018</a:t>
              </a:r>
            </a:p>
          </p:txBody>
        </p:sp>
        <p:sp>
          <p:nvSpPr>
            <p:cNvPr id="79" name="TextBox 78">
              <a:extLst>
                <a:ext uri="{FF2B5EF4-FFF2-40B4-BE49-F238E27FC236}">
                  <a16:creationId xmlns:a16="http://schemas.microsoft.com/office/drawing/2014/main" id="{E3685364-AC2B-A699-9E78-FDC5B2A6BC42}"/>
                </a:ext>
              </a:extLst>
            </p:cNvPr>
            <p:cNvSpPr txBox="1"/>
            <p:nvPr/>
          </p:nvSpPr>
          <p:spPr>
            <a:xfrm>
              <a:off x="5373245" y="1568138"/>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2019</a:t>
              </a:r>
            </a:p>
          </p:txBody>
        </p:sp>
        <p:sp>
          <p:nvSpPr>
            <p:cNvPr id="81" name="TextBox 80">
              <a:extLst>
                <a:ext uri="{FF2B5EF4-FFF2-40B4-BE49-F238E27FC236}">
                  <a16:creationId xmlns:a16="http://schemas.microsoft.com/office/drawing/2014/main" id="{C7E26217-2E5D-6F90-4584-FF22DDF35C37}"/>
                </a:ext>
              </a:extLst>
            </p:cNvPr>
            <p:cNvSpPr txBox="1"/>
            <p:nvPr/>
          </p:nvSpPr>
          <p:spPr>
            <a:xfrm>
              <a:off x="6288238" y="15572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2020</a:t>
              </a:r>
            </a:p>
          </p:txBody>
        </p:sp>
        <p:sp>
          <p:nvSpPr>
            <p:cNvPr id="86" name="TextBox 85">
              <a:extLst>
                <a:ext uri="{FF2B5EF4-FFF2-40B4-BE49-F238E27FC236}">
                  <a16:creationId xmlns:a16="http://schemas.microsoft.com/office/drawing/2014/main" id="{F4178FA9-239F-55F4-5D13-1745FC633DC6}"/>
                </a:ext>
              </a:extLst>
            </p:cNvPr>
            <p:cNvSpPr txBox="1"/>
            <p:nvPr/>
          </p:nvSpPr>
          <p:spPr>
            <a:xfrm>
              <a:off x="3557159" y="1558902"/>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2017</a:t>
              </a:r>
            </a:p>
          </p:txBody>
        </p:sp>
        <p:sp>
          <p:nvSpPr>
            <p:cNvPr id="87" name="TextBox 86">
              <a:extLst>
                <a:ext uri="{FF2B5EF4-FFF2-40B4-BE49-F238E27FC236}">
                  <a16:creationId xmlns:a16="http://schemas.microsoft.com/office/drawing/2014/main" id="{450CBA37-FAD3-D119-4D23-DCB8C2D6726B}"/>
                </a:ext>
              </a:extLst>
            </p:cNvPr>
            <p:cNvSpPr txBox="1"/>
            <p:nvPr/>
          </p:nvSpPr>
          <p:spPr>
            <a:xfrm>
              <a:off x="847183" y="1558902"/>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2014</a:t>
              </a:r>
            </a:p>
          </p:txBody>
        </p:sp>
        <p:sp>
          <p:nvSpPr>
            <p:cNvPr id="88" name="TextBox 87">
              <a:extLst>
                <a:ext uri="{FF2B5EF4-FFF2-40B4-BE49-F238E27FC236}">
                  <a16:creationId xmlns:a16="http://schemas.microsoft.com/office/drawing/2014/main" id="{18A06EFB-3194-3FFC-4424-2C28F91C78D8}"/>
                </a:ext>
              </a:extLst>
            </p:cNvPr>
            <p:cNvSpPr txBox="1"/>
            <p:nvPr/>
          </p:nvSpPr>
          <p:spPr>
            <a:xfrm>
              <a:off x="1748276" y="1569770"/>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2015</a:t>
              </a:r>
            </a:p>
          </p:txBody>
        </p:sp>
        <p:sp>
          <p:nvSpPr>
            <p:cNvPr id="89" name="TextBox 88">
              <a:extLst>
                <a:ext uri="{FF2B5EF4-FFF2-40B4-BE49-F238E27FC236}">
                  <a16:creationId xmlns:a16="http://schemas.microsoft.com/office/drawing/2014/main" id="{04E5ED0C-F72B-CCF5-B8C3-0A784E976620}"/>
                </a:ext>
              </a:extLst>
            </p:cNvPr>
            <p:cNvSpPr txBox="1"/>
            <p:nvPr/>
          </p:nvSpPr>
          <p:spPr>
            <a:xfrm>
              <a:off x="2663269" y="1558902"/>
              <a:ext cx="72043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2016</a:t>
              </a:r>
            </a:p>
          </p:txBody>
        </p:sp>
      </p:grpSp>
      <p:sp>
        <p:nvSpPr>
          <p:cNvPr id="85" name="TextBox 84">
            <a:extLst>
              <a:ext uri="{FF2B5EF4-FFF2-40B4-BE49-F238E27FC236}">
                <a16:creationId xmlns:a16="http://schemas.microsoft.com/office/drawing/2014/main" id="{71CCEA77-25A4-28B5-298D-23DA38778540}"/>
              </a:ext>
            </a:extLst>
          </p:cNvPr>
          <p:cNvSpPr txBox="1"/>
          <p:nvPr/>
        </p:nvSpPr>
        <p:spPr>
          <a:xfrm>
            <a:off x="89826" y="3628579"/>
            <a:ext cx="1716141" cy="107721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chemeClr val="accent5">
                    <a:lumMod val="75000"/>
                  </a:schemeClr>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Brooks Bldg Riverwalk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Princess Place Sidewalk</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Water St Park: Area 2</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Water St Park: Area 3</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Harnett to Cowan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Conlon Pier Timber Platforms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Riverwalk: Coastline Inn</a:t>
            </a:r>
          </a:p>
        </p:txBody>
      </p:sp>
      <p:sp>
        <p:nvSpPr>
          <p:cNvPr id="38" name="TextBox 37">
            <a:extLst>
              <a:ext uri="{FF2B5EF4-FFF2-40B4-BE49-F238E27FC236}">
                <a16:creationId xmlns:a16="http://schemas.microsoft.com/office/drawing/2014/main" id="{6C15DEED-C2EC-6854-50CE-6A6CED141528}"/>
              </a:ext>
            </a:extLst>
          </p:cNvPr>
          <p:cNvSpPr txBox="1"/>
          <p:nvPr/>
        </p:nvSpPr>
        <p:spPr>
          <a:xfrm>
            <a:off x="707343" y="2474684"/>
            <a:ext cx="2082398" cy="107721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TRANSPORTATION BOND</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Love Grove Bridge</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Dawson &amp; Wooster Streetscape</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Crosswalks: 8th/Dawson/Wooster</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Central College Trail</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Fairlawn Area (4 Streets)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ptos" panose="02110004020202020204"/>
                <a:ea typeface="+mn-ea"/>
                <a:cs typeface="+mn-cs"/>
              </a:rPr>
              <a:t>Sidewalk: Dawson St  </a:t>
            </a:r>
          </a:p>
        </p:txBody>
      </p:sp>
      <p:sp>
        <p:nvSpPr>
          <p:cNvPr id="83" name="TextBox 82">
            <a:extLst>
              <a:ext uri="{FF2B5EF4-FFF2-40B4-BE49-F238E27FC236}">
                <a16:creationId xmlns:a16="http://schemas.microsoft.com/office/drawing/2014/main" id="{41DBBB48-33C3-479F-BEF2-B4513603DDF3}"/>
              </a:ext>
            </a:extLst>
          </p:cNvPr>
          <p:cNvSpPr txBox="1"/>
          <p:nvPr/>
        </p:nvSpPr>
        <p:spPr>
          <a:xfrm>
            <a:off x="1797567" y="4611725"/>
            <a:ext cx="1947127"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Capital Improv Program Oversight</a:t>
            </a:r>
          </a:p>
        </p:txBody>
      </p:sp>
      <p:sp>
        <p:nvSpPr>
          <p:cNvPr id="126" name="TextBox 125">
            <a:extLst>
              <a:ext uri="{FF2B5EF4-FFF2-40B4-BE49-F238E27FC236}">
                <a16:creationId xmlns:a16="http://schemas.microsoft.com/office/drawing/2014/main" id="{1E0FF8DF-2D01-B5B9-AF09-3DA0FC4D343E}"/>
              </a:ext>
            </a:extLst>
          </p:cNvPr>
          <p:cNvSpPr txBox="1"/>
          <p:nvPr/>
        </p:nvSpPr>
        <p:spPr>
          <a:xfrm>
            <a:off x="5670171" y="4236967"/>
            <a:ext cx="1640728" cy="615553"/>
          </a:xfrm>
          <a:prstGeom prst="rect">
            <a:avLst/>
          </a:prstGeom>
          <a:solidFill>
            <a:schemeClr val="bg1"/>
          </a:solidFill>
        </p:spPr>
        <p:txBody>
          <a:bodyPr wrap="square" lIns="0" tIns="0" rIns="0" bIns="0" rtlCol="0">
            <a:spAutoFit/>
          </a:bodyPr>
          <a:lstStyle>
            <a:defPPr>
              <a:defRPr lang="en-US"/>
            </a:defPPr>
            <a:lvl1pPr marL="91440" marR="0" lvl="0" indent="-91440" fontAlgn="auto">
              <a:lnSpc>
                <a:spcPct val="100000"/>
              </a:lnSpc>
              <a:spcBef>
                <a:spcPts val="0"/>
              </a:spcBef>
              <a:spcAft>
                <a:spcPts val="0"/>
              </a:spcAft>
              <a:buClrTx/>
              <a:buSzTx/>
              <a:buFont typeface="Arial" panose="020B0604020202020204" pitchFamily="34" charset="0"/>
              <a:buChar char="•"/>
              <a:tabLst/>
              <a:defRPr kumimoji="0" sz="1000" b="0" i="0" u="none" strike="noStrike" cap="none" spc="0" normalizeH="0" baseline="0">
                <a:ln>
                  <a:noFill/>
                </a:ln>
                <a:effectLst/>
                <a:uLnTx/>
                <a:uFillTx/>
                <a:latin typeface="Aptos" panose="02110004020202020204"/>
              </a:defRPr>
            </a:lvl1pPr>
          </a:lstStyle>
          <a:p>
            <a:r>
              <a:rPr lang="en-US" dirty="0"/>
              <a:t>Hawksbill Causeway</a:t>
            </a:r>
          </a:p>
          <a:p>
            <a:r>
              <a:rPr lang="en-US" dirty="0"/>
              <a:t>Downtown Trail Support</a:t>
            </a:r>
          </a:p>
          <a:p>
            <a:r>
              <a:rPr lang="en-US" dirty="0"/>
              <a:t>Riverwalk Vehicle Damage</a:t>
            </a:r>
          </a:p>
          <a:p>
            <a:r>
              <a:rPr lang="en-US" dirty="0"/>
              <a:t>Riverwalk Visitor Center</a:t>
            </a:r>
          </a:p>
        </p:txBody>
      </p:sp>
      <p:sp>
        <p:nvSpPr>
          <p:cNvPr id="7" name="TextBox 6">
            <a:extLst>
              <a:ext uri="{FF2B5EF4-FFF2-40B4-BE49-F238E27FC236}">
                <a16:creationId xmlns:a16="http://schemas.microsoft.com/office/drawing/2014/main" id="{DCD7A81B-D5FC-C09C-9313-818DA83A73B0}"/>
              </a:ext>
            </a:extLst>
          </p:cNvPr>
          <p:cNvSpPr txBox="1"/>
          <p:nvPr/>
        </p:nvSpPr>
        <p:spPr>
          <a:xfrm>
            <a:off x="5016280" y="4933815"/>
            <a:ext cx="2347969" cy="307777"/>
          </a:xfrm>
          <a:prstGeom prst="rect">
            <a:avLst/>
          </a:prstGeom>
          <a:solidFill>
            <a:schemeClr val="bg1"/>
          </a:solidFill>
        </p:spPr>
        <p:txBody>
          <a:bodyPr wrap="square" lIns="0" tIns="0" rIns="0" bIns="0" rtlCol="0">
            <a:spAutoFit/>
          </a:bodyPr>
          <a:lstStyle>
            <a:defPPr>
              <a:defRPr lang="en-US"/>
            </a:defPPr>
            <a:lvl1pPr indent="0" algn="ctr">
              <a:buFont typeface="Arial" panose="020B0604020202020204" pitchFamily="34" charset="0"/>
              <a:buNone/>
              <a:defRPr sz="1000">
                <a:solidFill>
                  <a:schemeClr val="accent5">
                    <a:lumMod val="75000"/>
                  </a:schemeClr>
                </a:solidFill>
              </a:defRPr>
            </a:lvl1pPr>
          </a:lstStyle>
          <a:p>
            <a:r>
              <a:rPr lang="en-US" i="1" dirty="0">
                <a:solidFill>
                  <a:schemeClr val="accent1">
                    <a:lumMod val="50000"/>
                  </a:schemeClr>
                </a:solidFill>
                <a:latin typeface="Aptos Light" panose="020F0502020204030204" pitchFamily="34" charset="0"/>
              </a:rPr>
              <a:t>Tax rate and budget constraints necessarily delayed additional positions</a:t>
            </a:r>
          </a:p>
        </p:txBody>
      </p:sp>
      <p:grpSp>
        <p:nvGrpSpPr>
          <p:cNvPr id="2" name="Group 1">
            <a:extLst>
              <a:ext uri="{FF2B5EF4-FFF2-40B4-BE49-F238E27FC236}">
                <a16:creationId xmlns:a16="http://schemas.microsoft.com/office/drawing/2014/main" id="{61E2186B-5164-2A32-F30A-5ED8ABC63B3C}"/>
              </a:ext>
            </a:extLst>
          </p:cNvPr>
          <p:cNvGrpSpPr/>
          <p:nvPr/>
        </p:nvGrpSpPr>
        <p:grpSpPr>
          <a:xfrm flipV="1">
            <a:off x="2344722" y="1438994"/>
            <a:ext cx="8133917" cy="308065"/>
            <a:chOff x="2344722" y="1090073"/>
            <a:chExt cx="8133917" cy="308065"/>
          </a:xfrm>
        </p:grpSpPr>
        <p:cxnSp>
          <p:nvCxnSpPr>
            <p:cNvPr id="106" name="Straight Arrow Connector 105">
              <a:extLst>
                <a:ext uri="{FF2B5EF4-FFF2-40B4-BE49-F238E27FC236}">
                  <a16:creationId xmlns:a16="http://schemas.microsoft.com/office/drawing/2014/main" id="{1E70BE72-9B97-D421-68E4-BC1AC3118B2C}"/>
                </a:ext>
              </a:extLst>
            </p:cNvPr>
            <p:cNvCxnSpPr/>
            <p:nvPr/>
          </p:nvCxnSpPr>
          <p:spPr>
            <a:xfrm>
              <a:off x="2344722" y="1109123"/>
              <a:ext cx="0" cy="268789"/>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53F651B9-0DE8-FBBD-1064-B284683E0DDB}"/>
                </a:ext>
              </a:extLst>
            </p:cNvPr>
            <p:cNvCxnSpPr/>
            <p:nvPr/>
          </p:nvCxnSpPr>
          <p:spPr>
            <a:xfrm>
              <a:off x="5044371" y="1121568"/>
              <a:ext cx="0" cy="268789"/>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D4399731-4D9B-A489-C6ED-C6B43ABE1896}"/>
                </a:ext>
              </a:extLst>
            </p:cNvPr>
            <p:cNvCxnSpPr/>
            <p:nvPr/>
          </p:nvCxnSpPr>
          <p:spPr>
            <a:xfrm>
              <a:off x="6484397" y="1129349"/>
              <a:ext cx="0" cy="268789"/>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id="{E14FF30E-4BCE-8041-92A2-0E4676886CF5}"/>
                </a:ext>
              </a:extLst>
            </p:cNvPr>
            <p:cNvCxnSpPr/>
            <p:nvPr/>
          </p:nvCxnSpPr>
          <p:spPr>
            <a:xfrm>
              <a:off x="10478639" y="1117555"/>
              <a:ext cx="0" cy="268789"/>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0DEA042A-A81F-5EDE-706F-969D3A630CEE}"/>
                </a:ext>
              </a:extLst>
            </p:cNvPr>
            <p:cNvCxnSpPr/>
            <p:nvPr/>
          </p:nvCxnSpPr>
          <p:spPr>
            <a:xfrm>
              <a:off x="2763999" y="1090073"/>
              <a:ext cx="0" cy="268789"/>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2F379F6E-2DE8-3ECD-C649-8053F14DB7A7}"/>
              </a:ext>
            </a:extLst>
          </p:cNvPr>
          <p:cNvGrpSpPr/>
          <p:nvPr/>
        </p:nvGrpSpPr>
        <p:grpSpPr>
          <a:xfrm>
            <a:off x="9526" y="5782864"/>
            <a:ext cx="990408" cy="880626"/>
            <a:chOff x="-57149" y="5668564"/>
            <a:chExt cx="990408" cy="880626"/>
          </a:xfrm>
        </p:grpSpPr>
        <p:sp>
          <p:nvSpPr>
            <p:cNvPr id="33" name="TextBox 32">
              <a:extLst>
                <a:ext uri="{FF2B5EF4-FFF2-40B4-BE49-F238E27FC236}">
                  <a16:creationId xmlns:a16="http://schemas.microsoft.com/office/drawing/2014/main" id="{6D17A7DC-EBD8-E4AA-422F-04E1B94AB576}"/>
                </a:ext>
              </a:extLst>
            </p:cNvPr>
            <p:cNvSpPr txBox="1"/>
            <p:nvPr/>
          </p:nvSpPr>
          <p:spPr>
            <a:xfrm>
              <a:off x="-57149" y="5668564"/>
              <a:ext cx="971549" cy="553998"/>
            </a:xfrm>
            <a:prstGeom prst="rect">
              <a:avLst/>
            </a:prstGeom>
            <a:noFill/>
          </p:spPr>
          <p:txBody>
            <a:bodyPr wrap="square" rtlCol="0">
              <a:spAutoFit/>
            </a:bodyPr>
            <a:lstStyle/>
            <a:p>
              <a:pPr algn="ctr"/>
              <a:r>
                <a:rPr lang="en-US" sz="1500" dirty="0">
                  <a:solidFill>
                    <a:srgbClr val="70BCDE"/>
                  </a:solidFill>
                  <a:latin typeface="Aptos" panose="020B0004020202020204" pitchFamily="34" charset="0"/>
                </a:rPr>
                <a:t># of PM Positions</a:t>
              </a:r>
            </a:p>
          </p:txBody>
        </p:sp>
        <p:sp>
          <p:nvSpPr>
            <p:cNvPr id="60" name="TextBox 59">
              <a:extLst>
                <a:ext uri="{FF2B5EF4-FFF2-40B4-BE49-F238E27FC236}">
                  <a16:creationId xmlns:a16="http://schemas.microsoft.com/office/drawing/2014/main" id="{2EE83EBA-DB42-992E-604F-F2A133E0633A}"/>
                </a:ext>
              </a:extLst>
            </p:cNvPr>
            <p:cNvSpPr txBox="1"/>
            <p:nvPr/>
          </p:nvSpPr>
          <p:spPr>
            <a:xfrm>
              <a:off x="-38290" y="6118303"/>
              <a:ext cx="971549" cy="430887"/>
            </a:xfrm>
            <a:prstGeom prst="rect">
              <a:avLst/>
            </a:prstGeom>
            <a:noFill/>
          </p:spPr>
          <p:txBody>
            <a:bodyPr wrap="square" rtlCol="0">
              <a:spAutoFit/>
            </a:bodyPr>
            <a:lstStyle/>
            <a:p>
              <a:pPr algn="ctr"/>
              <a:r>
                <a:rPr lang="en-US" sz="1100" i="1" dirty="0">
                  <a:solidFill>
                    <a:srgbClr val="70BCDE"/>
                  </a:solidFill>
                  <a:latin typeface="Aptos" panose="020B0004020202020204" pitchFamily="34" charset="0"/>
                </a:rPr>
                <a:t>Vacancies not shown</a:t>
              </a:r>
            </a:p>
          </p:txBody>
        </p:sp>
      </p:grpSp>
      <p:sp>
        <p:nvSpPr>
          <p:cNvPr id="152" name="TextBox 151">
            <a:extLst>
              <a:ext uri="{FF2B5EF4-FFF2-40B4-BE49-F238E27FC236}">
                <a16:creationId xmlns:a16="http://schemas.microsoft.com/office/drawing/2014/main" id="{AB12BF42-B07E-443A-4CA2-CAD92463B93F}"/>
              </a:ext>
            </a:extLst>
          </p:cNvPr>
          <p:cNvSpPr txBox="1"/>
          <p:nvPr/>
        </p:nvSpPr>
        <p:spPr>
          <a:xfrm>
            <a:off x="4080689" y="1857609"/>
            <a:ext cx="1219622" cy="153888"/>
          </a:xfrm>
          <a:prstGeom prst="rect">
            <a:avLst/>
          </a:prstGeom>
          <a:solidFill>
            <a:schemeClr val="bg1">
              <a:alpha val="60000"/>
            </a:schemeClr>
          </a:solidFill>
        </p:spPr>
        <p:txBody>
          <a:bodyPr wrap="square" lIns="0" tIns="0" rIns="0" bIns="0" rtlCol="0">
            <a:spAutoFit/>
          </a:bodyPr>
          <a:lstStyle>
            <a:defPPr>
              <a:defRPr lang="en-US"/>
            </a:defPPr>
            <a:lvl1pPr marR="0" lvl="0" indent="0" algn="r" fontAlgn="auto">
              <a:lnSpc>
                <a:spcPct val="100000"/>
              </a:lnSpc>
              <a:spcBef>
                <a:spcPts val="0"/>
              </a:spcBef>
              <a:spcAft>
                <a:spcPts val="0"/>
              </a:spcAft>
              <a:buClrTx/>
              <a:buSzTx/>
              <a:buFont typeface="Arial" panose="020B0604020202020204" pitchFamily="34" charset="0"/>
              <a:buNone/>
              <a:tabLst/>
              <a:defRPr kumimoji="0" sz="1000" b="0" i="0" u="none" strike="noStrike" cap="none" spc="0" normalizeH="0" baseline="0">
                <a:ln>
                  <a:noFill/>
                </a:ln>
                <a:solidFill>
                  <a:schemeClr val="tx1">
                    <a:lumMod val="65000"/>
                    <a:lumOff val="35000"/>
                  </a:schemeClr>
                </a:solidFill>
                <a:effectLst/>
                <a:uLnTx/>
                <a:uFillTx/>
                <a:latin typeface="Aptos" panose="02110004020202020204"/>
              </a:defRPr>
            </a:lvl1pPr>
          </a:lstStyle>
          <a:p>
            <a:r>
              <a:rPr lang="en-US" dirty="0">
                <a:solidFill>
                  <a:srgbClr val="7030A0"/>
                </a:solidFill>
              </a:rPr>
              <a:t>Hurricane Florence</a:t>
            </a:r>
          </a:p>
        </p:txBody>
      </p:sp>
      <p:sp>
        <p:nvSpPr>
          <p:cNvPr id="103" name="TextBox 102">
            <a:extLst>
              <a:ext uri="{FF2B5EF4-FFF2-40B4-BE49-F238E27FC236}">
                <a16:creationId xmlns:a16="http://schemas.microsoft.com/office/drawing/2014/main" id="{10113DC1-38A2-C42B-B230-5060B40BA086}"/>
              </a:ext>
            </a:extLst>
          </p:cNvPr>
          <p:cNvSpPr txBox="1"/>
          <p:nvPr/>
        </p:nvSpPr>
        <p:spPr>
          <a:xfrm>
            <a:off x="1542642" y="1850793"/>
            <a:ext cx="909625" cy="307777"/>
          </a:xfrm>
          <a:prstGeom prst="rect">
            <a:avLst/>
          </a:prstGeom>
          <a:solidFill>
            <a:schemeClr val="bg1">
              <a:alpha val="60000"/>
            </a:schemeClr>
          </a:solidFill>
        </p:spPr>
        <p:txBody>
          <a:bodyPr wrap="square" lIns="0" tIns="0" rIns="0" bIns="0" rtlCol="0">
            <a:spAutoFit/>
          </a:bodyPr>
          <a:lstStyle>
            <a:defPPr>
              <a:defRPr lang="en-US"/>
            </a:defPPr>
            <a:lvl1pPr marR="0" lvl="0" indent="0" algn="r" fontAlgn="auto">
              <a:lnSpc>
                <a:spcPct val="100000"/>
              </a:lnSpc>
              <a:spcBef>
                <a:spcPts val="0"/>
              </a:spcBef>
              <a:spcAft>
                <a:spcPts val="0"/>
              </a:spcAft>
              <a:buClrTx/>
              <a:buSzTx/>
              <a:buFont typeface="Arial" panose="020B0604020202020204" pitchFamily="34" charset="0"/>
              <a:buNone/>
              <a:tabLst/>
              <a:defRPr kumimoji="0" sz="1000" b="0" i="0" u="none" strike="noStrike" cap="none" spc="0" normalizeH="0" baseline="0">
                <a:ln>
                  <a:noFill/>
                </a:ln>
                <a:solidFill>
                  <a:schemeClr val="tx1">
                    <a:lumMod val="65000"/>
                    <a:lumOff val="35000"/>
                  </a:schemeClr>
                </a:solidFill>
                <a:effectLst/>
                <a:uLnTx/>
                <a:uFillTx/>
                <a:latin typeface="Aptos" panose="02110004020202020204"/>
              </a:defRPr>
            </a:lvl1pPr>
          </a:lstStyle>
          <a:p>
            <a:r>
              <a:rPr lang="en-US" dirty="0">
                <a:solidFill>
                  <a:srgbClr val="7030A0"/>
                </a:solidFill>
              </a:rPr>
              <a:t>Eng Division to</a:t>
            </a:r>
          </a:p>
          <a:p>
            <a:r>
              <a:rPr lang="en-US" dirty="0">
                <a:solidFill>
                  <a:srgbClr val="7030A0"/>
                </a:solidFill>
              </a:rPr>
              <a:t>Eng Department</a:t>
            </a:r>
          </a:p>
        </p:txBody>
      </p:sp>
      <p:sp>
        <p:nvSpPr>
          <p:cNvPr id="119" name="TextBox 118">
            <a:extLst>
              <a:ext uri="{FF2B5EF4-FFF2-40B4-BE49-F238E27FC236}">
                <a16:creationId xmlns:a16="http://schemas.microsoft.com/office/drawing/2014/main" id="{34DB73B9-A4D9-8437-C9A0-4843D25FB440}"/>
              </a:ext>
            </a:extLst>
          </p:cNvPr>
          <p:cNvSpPr txBox="1"/>
          <p:nvPr/>
        </p:nvSpPr>
        <p:spPr>
          <a:xfrm>
            <a:off x="5517185" y="1849874"/>
            <a:ext cx="1061232" cy="307777"/>
          </a:xfrm>
          <a:prstGeom prst="rect">
            <a:avLst/>
          </a:prstGeom>
          <a:solidFill>
            <a:schemeClr val="bg1">
              <a:alpha val="60000"/>
            </a:schemeClr>
          </a:solidFill>
        </p:spPr>
        <p:txBody>
          <a:bodyPr wrap="square" lIns="0" tIns="0" rIns="0" bIns="0" rtlCol="0">
            <a:spAutoFit/>
          </a:bodyPr>
          <a:lstStyle>
            <a:defPPr>
              <a:defRPr lang="en-US"/>
            </a:defPPr>
            <a:lvl1pPr marR="0" lvl="0" indent="0" algn="r" fontAlgn="auto">
              <a:lnSpc>
                <a:spcPct val="100000"/>
              </a:lnSpc>
              <a:spcBef>
                <a:spcPts val="0"/>
              </a:spcBef>
              <a:spcAft>
                <a:spcPts val="0"/>
              </a:spcAft>
              <a:buClrTx/>
              <a:buSzTx/>
              <a:buFont typeface="Arial" panose="020B0604020202020204" pitchFamily="34" charset="0"/>
              <a:buNone/>
              <a:tabLst/>
              <a:defRPr kumimoji="0" sz="1000" b="0" i="0" u="none" strike="noStrike" cap="none" spc="0" normalizeH="0" baseline="0">
                <a:ln>
                  <a:noFill/>
                </a:ln>
                <a:solidFill>
                  <a:schemeClr val="tx1">
                    <a:lumMod val="65000"/>
                    <a:lumOff val="35000"/>
                  </a:schemeClr>
                </a:solidFill>
                <a:effectLst/>
                <a:uLnTx/>
                <a:uFillTx/>
                <a:latin typeface="Aptos" panose="02110004020202020204"/>
              </a:defRPr>
            </a:lvl1pPr>
          </a:lstStyle>
          <a:p>
            <a:r>
              <a:rPr lang="en-US" dirty="0">
                <a:solidFill>
                  <a:srgbClr val="7030A0"/>
                </a:solidFill>
              </a:rPr>
              <a:t>COVID Pandemic</a:t>
            </a:r>
          </a:p>
          <a:p>
            <a:r>
              <a:rPr lang="en-US" dirty="0">
                <a:solidFill>
                  <a:srgbClr val="7030A0"/>
                </a:solidFill>
              </a:rPr>
              <a:t>(Supply Chain)</a:t>
            </a:r>
          </a:p>
        </p:txBody>
      </p:sp>
      <p:sp>
        <p:nvSpPr>
          <p:cNvPr id="174" name="TextBox 173">
            <a:extLst>
              <a:ext uri="{FF2B5EF4-FFF2-40B4-BE49-F238E27FC236}">
                <a16:creationId xmlns:a16="http://schemas.microsoft.com/office/drawing/2014/main" id="{212153E7-D305-EDB7-CE88-47170827E69E}"/>
              </a:ext>
            </a:extLst>
          </p:cNvPr>
          <p:cNvSpPr txBox="1"/>
          <p:nvPr/>
        </p:nvSpPr>
        <p:spPr>
          <a:xfrm>
            <a:off x="9420357" y="1844681"/>
            <a:ext cx="1219622" cy="307777"/>
          </a:xfrm>
          <a:prstGeom prst="rect">
            <a:avLst/>
          </a:prstGeom>
          <a:solidFill>
            <a:schemeClr val="bg1">
              <a:alpha val="60000"/>
            </a:schemeClr>
          </a:solid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 typeface="Arial" panose="020B0604020202020204" pitchFamily="34" charset="0"/>
              <a:buNone/>
              <a:tabLst/>
              <a:defRPr kumimoji="0" sz="1000" b="0" i="0" u="none" strike="noStrike" cap="none" spc="0" normalizeH="0" baseline="0">
                <a:ln>
                  <a:noFill/>
                </a:ln>
                <a:solidFill>
                  <a:schemeClr val="tx1">
                    <a:lumMod val="50000"/>
                    <a:lumOff val="50000"/>
                  </a:schemeClr>
                </a:solidFill>
                <a:effectLst/>
                <a:uLnTx/>
                <a:uFillTx/>
                <a:latin typeface="Aptos" panose="02110004020202020204"/>
              </a:defRPr>
            </a:lvl1pPr>
          </a:lstStyle>
          <a:p>
            <a:pPr algn="r"/>
            <a:r>
              <a:rPr lang="en-US" dirty="0">
                <a:solidFill>
                  <a:srgbClr val="7030A0"/>
                </a:solidFill>
              </a:rPr>
              <a:t>Hurricane Helene</a:t>
            </a:r>
          </a:p>
          <a:p>
            <a:pPr algn="r"/>
            <a:r>
              <a:rPr lang="en-US" dirty="0">
                <a:solidFill>
                  <a:srgbClr val="7030A0"/>
                </a:solidFill>
              </a:rPr>
              <a:t>(Bid Impacts)</a:t>
            </a:r>
          </a:p>
        </p:txBody>
      </p:sp>
      <p:sp>
        <p:nvSpPr>
          <p:cNvPr id="39" name="TextBox 38">
            <a:extLst>
              <a:ext uri="{FF2B5EF4-FFF2-40B4-BE49-F238E27FC236}">
                <a16:creationId xmlns:a16="http://schemas.microsoft.com/office/drawing/2014/main" id="{36C8E376-E016-BD8D-62E4-AD9F1A075D58}"/>
              </a:ext>
            </a:extLst>
          </p:cNvPr>
          <p:cNvSpPr txBox="1"/>
          <p:nvPr/>
        </p:nvSpPr>
        <p:spPr>
          <a:xfrm>
            <a:off x="2675016" y="1843775"/>
            <a:ext cx="1100078" cy="307777"/>
          </a:xfrm>
          <a:prstGeom prst="rect">
            <a:avLst/>
          </a:prstGeom>
          <a:solidFill>
            <a:schemeClr val="bg1">
              <a:alpha val="60000"/>
            </a:schemeClr>
          </a:solidFill>
        </p:spPr>
        <p:txBody>
          <a:bodyPr wrap="square" lIns="0" tIns="0" rIns="0" bIns="0" rtlCol="0">
            <a:spAutoFit/>
          </a:bodyPr>
          <a:lstStyle>
            <a:defPPr>
              <a:defRPr lang="en-US"/>
            </a:defPPr>
            <a:lvl1pPr marR="0" lvl="0" indent="0" algn="r" fontAlgn="auto">
              <a:lnSpc>
                <a:spcPct val="100000"/>
              </a:lnSpc>
              <a:spcBef>
                <a:spcPts val="0"/>
              </a:spcBef>
              <a:spcAft>
                <a:spcPts val="0"/>
              </a:spcAft>
              <a:buClrTx/>
              <a:buSzTx/>
              <a:buFont typeface="Arial" panose="020B0604020202020204" pitchFamily="34" charset="0"/>
              <a:buNone/>
              <a:tabLst/>
              <a:defRPr kumimoji="0" sz="1000" b="0" i="0" u="none" strike="noStrike" cap="none" spc="0" normalizeH="0" baseline="0">
                <a:ln>
                  <a:noFill/>
                </a:ln>
                <a:solidFill>
                  <a:schemeClr val="tx1">
                    <a:lumMod val="65000"/>
                    <a:lumOff val="35000"/>
                  </a:schemeClr>
                </a:solidFill>
                <a:effectLst/>
                <a:uLnTx/>
                <a:uFillTx/>
                <a:latin typeface="Aptos" panose="02110004020202020204"/>
              </a:defRPr>
            </a:lvl1pPr>
          </a:lstStyle>
          <a:p>
            <a:pPr algn="l"/>
            <a:r>
              <a:rPr lang="en-US" dirty="0">
                <a:solidFill>
                  <a:srgbClr val="7030A0"/>
                </a:solidFill>
              </a:rPr>
              <a:t>Consultant Contracts Executed</a:t>
            </a:r>
          </a:p>
        </p:txBody>
      </p:sp>
      <p:sp>
        <p:nvSpPr>
          <p:cNvPr id="53" name="TextBox 52">
            <a:extLst>
              <a:ext uri="{FF2B5EF4-FFF2-40B4-BE49-F238E27FC236}">
                <a16:creationId xmlns:a16="http://schemas.microsoft.com/office/drawing/2014/main" id="{02891895-D171-8BBA-1CE4-13DA80FCE47A}"/>
              </a:ext>
            </a:extLst>
          </p:cNvPr>
          <p:cNvSpPr txBox="1"/>
          <p:nvPr/>
        </p:nvSpPr>
        <p:spPr>
          <a:xfrm>
            <a:off x="6832910" y="2414447"/>
            <a:ext cx="772161" cy="153888"/>
          </a:xfrm>
          <a:prstGeom prst="rect">
            <a:avLst/>
          </a:prstGeom>
          <a:solidFill>
            <a:schemeClr val="bg1"/>
          </a:solid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91440" marR="0" lvl="0" indent="-9144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EJCDC</a:t>
            </a:r>
          </a:p>
        </p:txBody>
      </p:sp>
      <p:sp>
        <p:nvSpPr>
          <p:cNvPr id="5" name="TextBox 4">
            <a:extLst>
              <a:ext uri="{FF2B5EF4-FFF2-40B4-BE49-F238E27FC236}">
                <a16:creationId xmlns:a16="http://schemas.microsoft.com/office/drawing/2014/main" id="{5D975BF1-BFBC-C7A0-8046-EE1AD5975D59}"/>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#4:</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Transition from “Steady Run” to “Sprint/Marathon”  </a:t>
            </a:r>
            <a:r>
              <a:rPr lang="en-US" kern="0" dirty="0">
                <a:solidFill>
                  <a:schemeClr val="bg1">
                    <a:lumMod val="85000"/>
                  </a:schemeClr>
                </a:solidFill>
                <a:latin typeface="Aptos" panose="02110004020202020204"/>
              </a:rPr>
              <a:t>(continued)</a:t>
            </a:r>
          </a:p>
        </p:txBody>
      </p:sp>
      <p:sp>
        <p:nvSpPr>
          <p:cNvPr id="64" name="TextBox 63">
            <a:extLst>
              <a:ext uri="{FF2B5EF4-FFF2-40B4-BE49-F238E27FC236}">
                <a16:creationId xmlns:a16="http://schemas.microsoft.com/office/drawing/2014/main" id="{1CBCCC5D-2BA9-ADCE-7D7A-326506DD0045}"/>
              </a:ext>
            </a:extLst>
          </p:cNvPr>
          <p:cNvSpPr txBox="1"/>
          <p:nvPr/>
        </p:nvSpPr>
        <p:spPr>
          <a:xfrm>
            <a:off x="-6470" y="772819"/>
            <a:ext cx="4895081" cy="615553"/>
          </a:xfrm>
          <a:prstGeom prst="rect">
            <a:avLst/>
          </a:prstGeom>
          <a:noFill/>
        </p:spPr>
        <p:txBody>
          <a:bodyPr wrap="square" lIns="365760" tIns="91440" rIns="91440" bIns="9144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Aptos" panose="02110004020202020204"/>
                <a:ea typeface="+mn-ea"/>
                <a:cs typeface="+mn-cs"/>
              </a:rPr>
              <a:t>Approx $260M: </a:t>
            </a:r>
            <a:r>
              <a:rPr kumimoji="0" lang="en-US" sz="2400" b="0" i="0" u="none" strike="noStrike" kern="1200" cap="none" spc="0" normalizeH="0" baseline="0" noProof="0" dirty="0">
                <a:ln>
                  <a:noFill/>
                </a:ln>
                <a:solidFill>
                  <a:srgbClr val="0000FF"/>
                </a:solidFill>
                <a:effectLst/>
                <a:uLnTx/>
                <a:uFillTx/>
                <a:latin typeface="Aptos" panose="02110004020202020204"/>
                <a:ea typeface="+mn-ea"/>
                <a:cs typeface="+mn-cs"/>
              </a:rPr>
              <a:t>2014 to 2025</a:t>
            </a:r>
          </a:p>
        </p:txBody>
      </p:sp>
      <p:sp>
        <p:nvSpPr>
          <p:cNvPr id="67" name="TextBox 66">
            <a:extLst>
              <a:ext uri="{FF2B5EF4-FFF2-40B4-BE49-F238E27FC236}">
                <a16:creationId xmlns:a16="http://schemas.microsoft.com/office/drawing/2014/main" id="{8442EB7B-F82E-8599-4215-5276CFAF3201}"/>
              </a:ext>
            </a:extLst>
          </p:cNvPr>
          <p:cNvSpPr txBox="1"/>
          <p:nvPr/>
        </p:nvSpPr>
        <p:spPr>
          <a:xfrm>
            <a:off x="8995583" y="822116"/>
            <a:ext cx="3166352" cy="461665"/>
          </a:xfrm>
          <a:prstGeom prst="rect">
            <a:avLst/>
          </a:prstGeom>
          <a:noFill/>
        </p:spPr>
        <p:txBody>
          <a:bodyPr wrap="square" lIns="365760" tIns="91440" rIns="9144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FF"/>
                </a:solidFill>
                <a:effectLst/>
                <a:uLnTx/>
                <a:uFillTx/>
                <a:latin typeface="Aptos" panose="02110004020202020204"/>
                <a:ea typeface="+mn-ea"/>
                <a:cs typeface="+mn-cs"/>
              </a:rPr>
              <a:t>Major Project Assignments</a:t>
            </a:r>
          </a:p>
        </p:txBody>
      </p:sp>
    </p:spTree>
    <p:extLst>
      <p:ext uri="{BB962C8B-B14F-4D97-AF65-F5344CB8AC3E}">
        <p14:creationId xmlns:p14="http://schemas.microsoft.com/office/powerpoint/2010/main" val="2577033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16C1B-9AA1-C2AF-FF0F-8336469479E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D8592D9-19C9-44C6-0B8A-07DA632FDB65}"/>
              </a:ext>
            </a:extLst>
          </p:cNvPr>
          <p:cNvSpPr txBox="1"/>
          <p:nvPr/>
        </p:nvSpPr>
        <p:spPr>
          <a:xfrm>
            <a:off x="8707039" y="655163"/>
            <a:ext cx="3729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noAutofit/>
          </a:bodyPr>
          <a:lstStyle>
            <a:defPPr>
              <a:defRPr lang="en-US"/>
            </a:defPPr>
            <a:lvl1pPr marR="0" lvl="0" indent="0" algn="ctr" eaLnBrk="0" fontAlgn="base" hangingPunct="0">
              <a:lnSpc>
                <a:spcPct val="100000"/>
              </a:lnSpc>
              <a:spcBef>
                <a:spcPct val="0"/>
              </a:spcBef>
              <a:spcAft>
                <a:spcPct val="0"/>
              </a:spcAft>
              <a:buClrTx/>
              <a:buSzTx/>
              <a:buFontTx/>
              <a:buNone/>
              <a:tabLst/>
              <a:defRPr kumimoji="0" sz="2400" b="0" i="1" u="none" strike="noStrike" cap="none" normalizeH="0" baseline="0">
                <a:ln>
                  <a:noFill/>
                </a:ln>
                <a:solidFill>
                  <a:schemeClr val="tx2">
                    <a:lumMod val="90000"/>
                    <a:lumOff val="10000"/>
                  </a:schemeClr>
                </a:solidFill>
                <a:effectLst/>
                <a:latin typeface="Arial" panose="020B0604020202020204" pitchFamily="34" charset="0"/>
              </a:defRPr>
            </a:lvl1pPr>
          </a:lstStyle>
          <a:p>
            <a:pPr algn="l"/>
            <a:r>
              <a:rPr lang="en-US" dirty="0"/>
              <a:t>Original Start Dates</a:t>
            </a:r>
          </a:p>
        </p:txBody>
      </p:sp>
      <p:sp>
        <p:nvSpPr>
          <p:cNvPr id="10" name="TextBox 9">
            <a:extLst>
              <a:ext uri="{FF2B5EF4-FFF2-40B4-BE49-F238E27FC236}">
                <a16:creationId xmlns:a16="http://schemas.microsoft.com/office/drawing/2014/main" id="{EF5109EA-193E-94C6-7B29-B10F724DC1EB}"/>
              </a:ext>
            </a:extLst>
          </p:cNvPr>
          <p:cNvSpPr txBox="1"/>
          <p:nvPr/>
        </p:nvSpPr>
        <p:spPr>
          <a:xfrm>
            <a:off x="8380052" y="1203983"/>
            <a:ext cx="365634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algn="ctr" defTabSz="457200">
              <a:spcBef>
                <a:spcPts val="600"/>
              </a:spcBef>
            </a:pPr>
            <a:r>
              <a:rPr lang="en-US" sz="1600" dirty="0">
                <a:solidFill>
                  <a:schemeClr val="tx2">
                    <a:lumMod val="90000"/>
                    <a:lumOff val="10000"/>
                  </a:schemeClr>
                </a:solidFill>
              </a:rPr>
              <a:t>Former Deputy City Manager</a:t>
            </a:r>
          </a:p>
          <a:p>
            <a:pPr algn="ctr" defTabSz="457200">
              <a:spcBef>
                <a:spcPts val="600"/>
              </a:spcBef>
            </a:pPr>
            <a:r>
              <a:rPr lang="en-US" sz="1600" dirty="0">
                <a:solidFill>
                  <a:schemeClr val="tx2">
                    <a:lumMod val="90000"/>
                    <a:lumOff val="10000"/>
                  </a:schemeClr>
                </a:solidFill>
              </a:rPr>
              <a:t>February 2, 2015</a:t>
            </a:r>
            <a:endParaRPr lang="en-US" dirty="0">
              <a:solidFill>
                <a:schemeClr val="tx2">
                  <a:lumMod val="90000"/>
                  <a:lumOff val="10000"/>
                </a:schemeClr>
              </a:solidFill>
            </a:endParaRPr>
          </a:p>
        </p:txBody>
      </p:sp>
      <p:grpSp>
        <p:nvGrpSpPr>
          <p:cNvPr id="26" name="Group 25">
            <a:extLst>
              <a:ext uri="{FF2B5EF4-FFF2-40B4-BE49-F238E27FC236}">
                <a16:creationId xmlns:a16="http://schemas.microsoft.com/office/drawing/2014/main" id="{1A9031B0-0D8D-FBB1-0B6C-E39A026C32FF}"/>
              </a:ext>
            </a:extLst>
          </p:cNvPr>
          <p:cNvGrpSpPr/>
          <p:nvPr/>
        </p:nvGrpSpPr>
        <p:grpSpPr>
          <a:xfrm>
            <a:off x="99390" y="1959572"/>
            <a:ext cx="12007917" cy="4754891"/>
            <a:chOff x="99390" y="1791412"/>
            <a:chExt cx="12007917" cy="4754891"/>
          </a:xfrm>
        </p:grpSpPr>
        <p:sp>
          <p:nvSpPr>
            <p:cNvPr id="3" name="TextBox 2">
              <a:extLst>
                <a:ext uri="{FF2B5EF4-FFF2-40B4-BE49-F238E27FC236}">
                  <a16:creationId xmlns:a16="http://schemas.microsoft.com/office/drawing/2014/main" id="{9EA63E10-B763-B856-6115-51D9B0B000C2}"/>
                </a:ext>
              </a:extLst>
            </p:cNvPr>
            <p:cNvSpPr txBox="1"/>
            <p:nvPr/>
          </p:nvSpPr>
          <p:spPr>
            <a:xfrm rot="21180000">
              <a:off x="266817" y="4721703"/>
              <a:ext cx="1665878" cy="646331"/>
            </a:xfrm>
            <a:prstGeom prst="rect">
              <a:avLst/>
            </a:prstGeom>
            <a:noFill/>
          </p:spPr>
          <p:txBody>
            <a:bodyPr wrap="square" rtlCol="0">
              <a:spAutoFit/>
            </a:bodyPr>
            <a:lstStyle/>
            <a:p>
              <a:pPr algn="ctr"/>
              <a:r>
                <a:rPr lang="en-US" sz="1200" b="1" dirty="0">
                  <a:solidFill>
                    <a:schemeClr val="tx2">
                      <a:lumMod val="90000"/>
                      <a:lumOff val="10000"/>
                    </a:schemeClr>
                  </a:solidFill>
                </a:rPr>
                <a:t>Typical Timeline</a:t>
              </a:r>
            </a:p>
            <a:p>
              <a:pPr algn="ctr"/>
              <a:r>
                <a:rPr lang="en-US" sz="1200" dirty="0">
                  <a:solidFill>
                    <a:schemeClr val="tx2">
                      <a:lumMod val="90000"/>
                      <a:lumOff val="10000"/>
                    </a:schemeClr>
                  </a:solidFill>
                </a:rPr>
                <a:t>Bid 2017 to 2018</a:t>
              </a:r>
            </a:p>
            <a:p>
              <a:pPr algn="ctr"/>
              <a:r>
                <a:rPr lang="en-US" sz="1200" dirty="0">
                  <a:solidFill>
                    <a:schemeClr val="tx2">
                      <a:lumMod val="90000"/>
                      <a:lumOff val="10000"/>
                    </a:schemeClr>
                  </a:solidFill>
                </a:rPr>
                <a:t>Complete 2019</a:t>
              </a:r>
            </a:p>
          </p:txBody>
        </p:sp>
        <p:sp>
          <p:nvSpPr>
            <p:cNvPr id="4" name="TextBox 3">
              <a:extLst>
                <a:ext uri="{FF2B5EF4-FFF2-40B4-BE49-F238E27FC236}">
                  <a16:creationId xmlns:a16="http://schemas.microsoft.com/office/drawing/2014/main" id="{76B55ACE-F60B-32FE-56B2-8E68E4722645}"/>
                </a:ext>
              </a:extLst>
            </p:cNvPr>
            <p:cNvSpPr txBox="1"/>
            <p:nvPr/>
          </p:nvSpPr>
          <p:spPr>
            <a:xfrm rot="21180000">
              <a:off x="2317835" y="4702422"/>
              <a:ext cx="1664208" cy="617298"/>
            </a:xfrm>
            <a:prstGeom prst="rect">
              <a:avLst/>
            </a:prstGeom>
            <a:noFill/>
          </p:spPr>
          <p:txBody>
            <a:bodyPr wrap="square" rtlCol="0">
              <a:noAutofit/>
            </a:bodyPr>
            <a:lstStyle>
              <a:defPPr>
                <a:defRPr lang="en-US"/>
              </a:defPPr>
              <a:lvl1pPr algn="ctr">
                <a:defRPr sz="1400">
                  <a:solidFill>
                    <a:schemeClr val="tx1">
                      <a:lumMod val="50000"/>
                      <a:lumOff val="50000"/>
                    </a:schemeClr>
                  </a:solidFill>
                </a:defRPr>
              </a:lvl1pPr>
            </a:lstStyle>
            <a:p>
              <a:r>
                <a:rPr lang="en-US" sz="1200" b="1" dirty="0">
                  <a:solidFill>
                    <a:schemeClr val="tx2">
                      <a:lumMod val="90000"/>
                      <a:lumOff val="10000"/>
                    </a:schemeClr>
                  </a:solidFill>
                </a:rPr>
                <a:t>Typical Timeline</a:t>
              </a:r>
            </a:p>
            <a:p>
              <a:r>
                <a:rPr lang="en-US" sz="1200" dirty="0">
                  <a:solidFill>
                    <a:schemeClr val="tx2">
                      <a:lumMod val="90000"/>
                      <a:lumOff val="10000"/>
                    </a:schemeClr>
                  </a:solidFill>
                </a:rPr>
                <a:t>Bid 2018 to 2019</a:t>
              </a:r>
            </a:p>
            <a:p>
              <a:r>
                <a:rPr lang="en-US" sz="1200" dirty="0">
                  <a:solidFill>
                    <a:schemeClr val="tx2">
                      <a:lumMod val="90000"/>
                      <a:lumOff val="10000"/>
                    </a:schemeClr>
                  </a:solidFill>
                </a:rPr>
                <a:t>Complete 2020</a:t>
              </a:r>
            </a:p>
          </p:txBody>
        </p:sp>
        <p:sp>
          <p:nvSpPr>
            <p:cNvPr id="8" name="TextBox 7">
              <a:extLst>
                <a:ext uri="{FF2B5EF4-FFF2-40B4-BE49-F238E27FC236}">
                  <a16:creationId xmlns:a16="http://schemas.microsoft.com/office/drawing/2014/main" id="{9B59673F-E992-1C8D-81E2-A26D3341D8E3}"/>
                </a:ext>
              </a:extLst>
            </p:cNvPr>
            <p:cNvSpPr txBox="1"/>
            <p:nvPr/>
          </p:nvSpPr>
          <p:spPr>
            <a:xfrm rot="21180000">
              <a:off x="4299013" y="5401975"/>
              <a:ext cx="1664208" cy="646331"/>
            </a:xfrm>
            <a:prstGeom prst="rect">
              <a:avLst/>
            </a:prstGeom>
            <a:noFill/>
          </p:spPr>
          <p:txBody>
            <a:bodyPr wrap="square" rtlCol="0">
              <a:spAutoFit/>
            </a:bodyPr>
            <a:lstStyle>
              <a:defPPr>
                <a:defRPr lang="en-US"/>
              </a:defPPr>
              <a:lvl1pPr algn="ctr">
                <a:defRPr sz="1400">
                  <a:solidFill>
                    <a:schemeClr val="tx1">
                      <a:lumMod val="50000"/>
                      <a:lumOff val="50000"/>
                    </a:schemeClr>
                  </a:solidFill>
                </a:defRPr>
              </a:lvl1pPr>
            </a:lstStyle>
            <a:p>
              <a:r>
                <a:rPr lang="en-US" sz="1200" b="1" dirty="0">
                  <a:solidFill>
                    <a:schemeClr val="tx2">
                      <a:lumMod val="90000"/>
                      <a:lumOff val="10000"/>
                    </a:schemeClr>
                  </a:solidFill>
                </a:rPr>
                <a:t>Typical Timeline</a:t>
              </a:r>
            </a:p>
            <a:p>
              <a:r>
                <a:rPr lang="en-US" sz="1200" dirty="0">
                  <a:solidFill>
                    <a:schemeClr val="tx2">
                      <a:lumMod val="90000"/>
                      <a:lumOff val="10000"/>
                    </a:schemeClr>
                  </a:solidFill>
                </a:rPr>
                <a:t>Bid 2019 to 2020</a:t>
              </a:r>
            </a:p>
            <a:p>
              <a:r>
                <a:rPr lang="en-US" sz="1200" dirty="0">
                  <a:solidFill>
                    <a:schemeClr val="tx2">
                      <a:lumMod val="90000"/>
                      <a:lumOff val="10000"/>
                    </a:schemeClr>
                  </a:solidFill>
                </a:rPr>
                <a:t>Complete 2021</a:t>
              </a:r>
            </a:p>
          </p:txBody>
        </p:sp>
        <p:sp>
          <p:nvSpPr>
            <p:cNvPr id="9" name="TextBox 8">
              <a:extLst>
                <a:ext uri="{FF2B5EF4-FFF2-40B4-BE49-F238E27FC236}">
                  <a16:creationId xmlns:a16="http://schemas.microsoft.com/office/drawing/2014/main" id="{9A2032D8-EE2F-900D-6631-D534780D804A}"/>
                </a:ext>
              </a:extLst>
            </p:cNvPr>
            <p:cNvSpPr txBox="1"/>
            <p:nvPr/>
          </p:nvSpPr>
          <p:spPr>
            <a:xfrm rot="21180000">
              <a:off x="6391465" y="5401975"/>
              <a:ext cx="1664208" cy="646331"/>
            </a:xfrm>
            <a:prstGeom prst="rect">
              <a:avLst/>
            </a:prstGeom>
            <a:noFill/>
          </p:spPr>
          <p:txBody>
            <a:bodyPr wrap="square" rtlCol="0">
              <a:spAutoFit/>
            </a:bodyPr>
            <a:lstStyle>
              <a:defPPr>
                <a:defRPr lang="en-US"/>
              </a:defPPr>
              <a:lvl1pPr algn="ctr">
                <a:defRPr sz="1400">
                  <a:solidFill>
                    <a:schemeClr val="tx1">
                      <a:lumMod val="50000"/>
                      <a:lumOff val="50000"/>
                    </a:schemeClr>
                  </a:solidFill>
                </a:defRPr>
              </a:lvl1pPr>
            </a:lstStyle>
            <a:p>
              <a:r>
                <a:rPr lang="en-US" sz="1200" b="1" dirty="0">
                  <a:solidFill>
                    <a:schemeClr val="tx2">
                      <a:lumMod val="90000"/>
                      <a:lumOff val="10000"/>
                    </a:schemeClr>
                  </a:solidFill>
                </a:rPr>
                <a:t>Typical Timeline</a:t>
              </a:r>
            </a:p>
            <a:p>
              <a:r>
                <a:rPr lang="en-US" sz="1200" dirty="0">
                  <a:solidFill>
                    <a:schemeClr val="tx2">
                      <a:lumMod val="90000"/>
                      <a:lumOff val="10000"/>
                    </a:schemeClr>
                  </a:solidFill>
                </a:rPr>
                <a:t>Bid 2020 to 2021</a:t>
              </a:r>
            </a:p>
            <a:p>
              <a:r>
                <a:rPr lang="en-US" sz="1200" dirty="0">
                  <a:solidFill>
                    <a:schemeClr val="tx2">
                      <a:lumMod val="90000"/>
                      <a:lumOff val="10000"/>
                    </a:schemeClr>
                  </a:solidFill>
                </a:rPr>
                <a:t>Complete 2022</a:t>
              </a:r>
            </a:p>
          </p:txBody>
        </p:sp>
        <p:pic>
          <p:nvPicPr>
            <p:cNvPr id="15" name="Picture 14">
              <a:extLst>
                <a:ext uri="{FF2B5EF4-FFF2-40B4-BE49-F238E27FC236}">
                  <a16:creationId xmlns:a16="http://schemas.microsoft.com/office/drawing/2014/main" id="{CC1732A1-64DC-4E8A-E666-B9596019A363}"/>
                </a:ext>
              </a:extLst>
            </p:cNvPr>
            <p:cNvPicPr>
              <a:picLocks noChangeAspect="1"/>
            </p:cNvPicPr>
            <p:nvPr/>
          </p:nvPicPr>
          <p:blipFill rotWithShape="1">
            <a:blip r:embed="rId3">
              <a:extLst>
                <a:ext uri="{28A0092B-C50C-407E-A947-70E740481C1C}">
                  <a14:useLocalDpi xmlns:a14="http://schemas.microsoft.com/office/drawing/2010/main" val="0"/>
                </a:ext>
              </a:extLst>
            </a:blip>
            <a:srcRect t="914" r="3812" b="16485"/>
            <a:stretch/>
          </p:blipFill>
          <p:spPr>
            <a:xfrm>
              <a:off x="99390" y="2046176"/>
              <a:ext cx="3957938" cy="2549012"/>
            </a:xfrm>
            <a:prstGeom prst="rect">
              <a:avLst/>
            </a:prstGeom>
            <a:noFill/>
            <a:effectLst>
              <a:outerShdw blurRad="50800" dist="38100" dir="2700000" sx="101000" sy="101000" algn="tl" rotWithShape="0">
                <a:prstClr val="black">
                  <a:alpha val="40000"/>
                </a:prstClr>
              </a:outerShdw>
            </a:effectLst>
          </p:spPr>
        </p:pic>
        <p:pic>
          <p:nvPicPr>
            <p:cNvPr id="28" name="Picture 27">
              <a:extLst>
                <a:ext uri="{FF2B5EF4-FFF2-40B4-BE49-F238E27FC236}">
                  <a16:creationId xmlns:a16="http://schemas.microsoft.com/office/drawing/2014/main" id="{9290F588-0618-B7DA-58C2-9CFFCA409CCB}"/>
                </a:ext>
              </a:extLst>
            </p:cNvPr>
            <p:cNvPicPr>
              <a:picLocks noChangeAspect="1"/>
            </p:cNvPicPr>
            <p:nvPr/>
          </p:nvPicPr>
          <p:blipFill rotWithShape="1">
            <a:blip r:embed="rId4">
              <a:extLst>
                <a:ext uri="{28A0092B-C50C-407E-A947-70E740481C1C}">
                  <a14:useLocalDpi xmlns:a14="http://schemas.microsoft.com/office/drawing/2010/main" val="0"/>
                </a:ext>
              </a:extLst>
            </a:blip>
            <a:srcRect t="484" r="3812" b="16676"/>
            <a:stretch/>
          </p:blipFill>
          <p:spPr>
            <a:xfrm>
              <a:off x="4176736" y="2710171"/>
              <a:ext cx="3957938" cy="2549012"/>
            </a:xfrm>
            <a:prstGeom prst="rect">
              <a:avLst/>
            </a:prstGeom>
            <a:noFill/>
            <a:effectLst>
              <a:outerShdw blurRad="50800" dist="38100" dir="2700000" sx="101000" sy="101000" algn="tl" rotWithShape="0">
                <a:prstClr val="black">
                  <a:alpha val="40000"/>
                </a:prstClr>
              </a:outerShdw>
            </a:effectLst>
          </p:spPr>
        </p:pic>
        <p:pic>
          <p:nvPicPr>
            <p:cNvPr id="33" name="Picture 32">
              <a:extLst>
                <a:ext uri="{FF2B5EF4-FFF2-40B4-BE49-F238E27FC236}">
                  <a16:creationId xmlns:a16="http://schemas.microsoft.com/office/drawing/2014/main" id="{51BA2848-2E78-5B9F-F3F3-7085889465FF}"/>
                </a:ext>
              </a:extLst>
            </p:cNvPr>
            <p:cNvPicPr>
              <a:picLocks noChangeAspect="1"/>
            </p:cNvPicPr>
            <p:nvPr/>
          </p:nvPicPr>
          <p:blipFill rotWithShape="1">
            <a:blip r:embed="rId5">
              <a:extLst>
                <a:ext uri="{28A0092B-C50C-407E-A947-70E740481C1C}">
                  <a14:useLocalDpi xmlns:a14="http://schemas.microsoft.com/office/drawing/2010/main" val="0"/>
                </a:ext>
              </a:extLst>
            </a:blip>
            <a:srcRect t="-119" r="6711" b="17129"/>
            <a:stretch/>
          </p:blipFill>
          <p:spPr>
            <a:xfrm>
              <a:off x="8253940" y="3206463"/>
              <a:ext cx="3838670" cy="2549013"/>
            </a:xfrm>
            <a:prstGeom prst="rect">
              <a:avLst/>
            </a:prstGeom>
            <a:noFill/>
            <a:effectLst>
              <a:outerShdw blurRad="50800" dist="38100" dir="2700000" sx="101000" sy="101000" algn="tl" rotWithShape="0">
                <a:prstClr val="black">
                  <a:alpha val="40000"/>
                </a:prstClr>
              </a:outerShdw>
            </a:effectLst>
          </p:spPr>
        </p:pic>
        <p:sp>
          <p:nvSpPr>
            <p:cNvPr id="12" name="TextBox 11">
              <a:extLst>
                <a:ext uri="{FF2B5EF4-FFF2-40B4-BE49-F238E27FC236}">
                  <a16:creationId xmlns:a16="http://schemas.microsoft.com/office/drawing/2014/main" id="{8C21F6E5-CA1B-5096-7EBC-6CA8AE94BF90}"/>
                </a:ext>
              </a:extLst>
            </p:cNvPr>
            <p:cNvSpPr txBox="1"/>
            <p:nvPr/>
          </p:nvSpPr>
          <p:spPr>
            <a:xfrm rot="21180000">
              <a:off x="8252557" y="5899972"/>
              <a:ext cx="1664208" cy="646331"/>
            </a:xfrm>
            <a:prstGeom prst="rect">
              <a:avLst/>
            </a:prstGeom>
            <a:noFill/>
          </p:spPr>
          <p:txBody>
            <a:bodyPr wrap="square" rtlCol="0">
              <a:spAutoFit/>
            </a:bodyPr>
            <a:lstStyle>
              <a:defPPr>
                <a:defRPr lang="en-US"/>
              </a:defPPr>
              <a:lvl1pPr algn="ctr">
                <a:defRPr sz="1400">
                  <a:solidFill>
                    <a:schemeClr val="tx1">
                      <a:lumMod val="50000"/>
                      <a:lumOff val="50000"/>
                    </a:schemeClr>
                  </a:solidFill>
                </a:defRPr>
              </a:lvl1pPr>
            </a:lstStyle>
            <a:p>
              <a:r>
                <a:rPr lang="en-US" sz="1200" b="1" dirty="0">
                  <a:solidFill>
                    <a:schemeClr val="tx2">
                      <a:lumMod val="90000"/>
                      <a:lumOff val="10000"/>
                    </a:schemeClr>
                  </a:solidFill>
                </a:rPr>
                <a:t>Typical Timeline</a:t>
              </a:r>
            </a:p>
            <a:p>
              <a:r>
                <a:rPr lang="en-US" sz="1200" dirty="0">
                  <a:solidFill>
                    <a:schemeClr val="tx2">
                      <a:lumMod val="90000"/>
                      <a:lumOff val="10000"/>
                    </a:schemeClr>
                  </a:solidFill>
                </a:rPr>
                <a:t>Bid 2021 to 2022</a:t>
              </a:r>
            </a:p>
            <a:p>
              <a:r>
                <a:rPr lang="en-US" sz="1200" dirty="0">
                  <a:solidFill>
                    <a:schemeClr val="tx2">
                      <a:lumMod val="90000"/>
                      <a:lumOff val="10000"/>
                    </a:schemeClr>
                  </a:solidFill>
                </a:rPr>
                <a:t>Complete 2023</a:t>
              </a:r>
            </a:p>
          </p:txBody>
        </p:sp>
        <p:sp>
          <p:nvSpPr>
            <p:cNvPr id="14" name="TextBox 13">
              <a:extLst>
                <a:ext uri="{FF2B5EF4-FFF2-40B4-BE49-F238E27FC236}">
                  <a16:creationId xmlns:a16="http://schemas.microsoft.com/office/drawing/2014/main" id="{2067C2E1-37E4-65CB-519D-40D361446530}"/>
                </a:ext>
              </a:extLst>
            </p:cNvPr>
            <p:cNvSpPr txBox="1"/>
            <p:nvPr/>
          </p:nvSpPr>
          <p:spPr>
            <a:xfrm rot="21180000">
              <a:off x="10443099" y="5899972"/>
              <a:ext cx="1664208" cy="646331"/>
            </a:xfrm>
            <a:prstGeom prst="rect">
              <a:avLst/>
            </a:prstGeom>
            <a:noFill/>
          </p:spPr>
          <p:txBody>
            <a:bodyPr wrap="square" rtlCol="0">
              <a:spAutoFit/>
            </a:bodyPr>
            <a:lstStyle>
              <a:defPPr>
                <a:defRPr lang="en-US"/>
              </a:defPPr>
              <a:lvl1pPr algn="ctr">
                <a:defRPr sz="1400">
                  <a:solidFill>
                    <a:schemeClr val="tx1">
                      <a:lumMod val="50000"/>
                      <a:lumOff val="50000"/>
                    </a:schemeClr>
                  </a:solidFill>
                </a:defRPr>
              </a:lvl1pPr>
            </a:lstStyle>
            <a:p>
              <a:r>
                <a:rPr lang="en-US" sz="1200" b="1" dirty="0">
                  <a:solidFill>
                    <a:schemeClr val="tx2">
                      <a:lumMod val="90000"/>
                      <a:lumOff val="10000"/>
                    </a:schemeClr>
                  </a:solidFill>
                </a:rPr>
                <a:t>Typical Timeline</a:t>
              </a:r>
            </a:p>
            <a:p>
              <a:r>
                <a:rPr lang="en-US" sz="1200" dirty="0">
                  <a:solidFill>
                    <a:schemeClr val="tx2">
                      <a:lumMod val="90000"/>
                      <a:lumOff val="10000"/>
                    </a:schemeClr>
                  </a:solidFill>
                </a:rPr>
                <a:t>Bid 2022 to 2023</a:t>
              </a:r>
            </a:p>
            <a:p>
              <a:r>
                <a:rPr lang="en-US" sz="1200" dirty="0">
                  <a:solidFill>
                    <a:schemeClr val="tx2">
                      <a:lumMod val="90000"/>
                      <a:lumOff val="10000"/>
                    </a:schemeClr>
                  </a:solidFill>
                </a:rPr>
                <a:t>Complete 2024</a:t>
              </a:r>
            </a:p>
          </p:txBody>
        </p:sp>
        <p:sp>
          <p:nvSpPr>
            <p:cNvPr id="6" name="TextBox 5">
              <a:extLst>
                <a:ext uri="{FF2B5EF4-FFF2-40B4-BE49-F238E27FC236}">
                  <a16:creationId xmlns:a16="http://schemas.microsoft.com/office/drawing/2014/main" id="{3E0CC93F-9CC1-D4DC-FD9E-871784960F10}"/>
                </a:ext>
              </a:extLst>
            </p:cNvPr>
            <p:cNvSpPr txBox="1"/>
            <p:nvPr/>
          </p:nvSpPr>
          <p:spPr>
            <a:xfrm>
              <a:off x="290169" y="1796662"/>
              <a:ext cx="809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t>Year 1</a:t>
              </a:r>
              <a:endParaRPr lang="en-US" dirty="0"/>
            </a:p>
          </p:txBody>
        </p:sp>
        <p:sp>
          <p:nvSpPr>
            <p:cNvPr id="7" name="TextBox 6">
              <a:extLst>
                <a:ext uri="{FF2B5EF4-FFF2-40B4-BE49-F238E27FC236}">
                  <a16:creationId xmlns:a16="http://schemas.microsoft.com/office/drawing/2014/main" id="{5A29E958-22A3-C607-621E-EF7C74DA2DA9}"/>
                </a:ext>
              </a:extLst>
            </p:cNvPr>
            <p:cNvSpPr txBox="1"/>
            <p:nvPr/>
          </p:nvSpPr>
          <p:spPr>
            <a:xfrm>
              <a:off x="2334429" y="1791412"/>
              <a:ext cx="809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t>Year 2</a:t>
              </a:r>
              <a:endParaRPr lang="en-US" dirty="0"/>
            </a:p>
          </p:txBody>
        </p:sp>
        <p:sp>
          <p:nvSpPr>
            <p:cNvPr id="16" name="TextBox 15">
              <a:extLst>
                <a:ext uri="{FF2B5EF4-FFF2-40B4-BE49-F238E27FC236}">
                  <a16:creationId xmlns:a16="http://schemas.microsoft.com/office/drawing/2014/main" id="{A3586ED2-A06C-7C5E-4241-0AB008D9A039}"/>
                </a:ext>
              </a:extLst>
            </p:cNvPr>
            <p:cNvSpPr txBox="1"/>
            <p:nvPr/>
          </p:nvSpPr>
          <p:spPr>
            <a:xfrm>
              <a:off x="4360947" y="2456373"/>
              <a:ext cx="809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t>Year 3</a:t>
              </a:r>
              <a:endParaRPr lang="en-US" dirty="0"/>
            </a:p>
          </p:txBody>
        </p:sp>
        <p:sp>
          <p:nvSpPr>
            <p:cNvPr id="17" name="TextBox 16">
              <a:extLst>
                <a:ext uri="{FF2B5EF4-FFF2-40B4-BE49-F238E27FC236}">
                  <a16:creationId xmlns:a16="http://schemas.microsoft.com/office/drawing/2014/main" id="{589D5E9D-61B2-100B-987D-6E6537FC4A71}"/>
                </a:ext>
              </a:extLst>
            </p:cNvPr>
            <p:cNvSpPr txBox="1"/>
            <p:nvPr/>
          </p:nvSpPr>
          <p:spPr>
            <a:xfrm>
              <a:off x="6405207" y="2451123"/>
              <a:ext cx="809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t>Year 4</a:t>
              </a:r>
              <a:endParaRPr lang="en-US" dirty="0"/>
            </a:p>
          </p:txBody>
        </p:sp>
        <p:sp>
          <p:nvSpPr>
            <p:cNvPr id="18" name="TextBox 17">
              <a:extLst>
                <a:ext uri="{FF2B5EF4-FFF2-40B4-BE49-F238E27FC236}">
                  <a16:creationId xmlns:a16="http://schemas.microsoft.com/office/drawing/2014/main" id="{B7E9BD24-621C-96E9-C736-D260D79B35F2}"/>
                </a:ext>
              </a:extLst>
            </p:cNvPr>
            <p:cNvSpPr txBox="1"/>
            <p:nvPr/>
          </p:nvSpPr>
          <p:spPr>
            <a:xfrm>
              <a:off x="8440742" y="2952115"/>
              <a:ext cx="809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t>Year 5</a:t>
              </a:r>
              <a:endParaRPr lang="en-US" dirty="0"/>
            </a:p>
          </p:txBody>
        </p:sp>
        <p:sp>
          <p:nvSpPr>
            <p:cNvPr id="19" name="TextBox 18">
              <a:extLst>
                <a:ext uri="{FF2B5EF4-FFF2-40B4-BE49-F238E27FC236}">
                  <a16:creationId xmlns:a16="http://schemas.microsoft.com/office/drawing/2014/main" id="{73B51F14-EFB0-3F86-C0C2-8C90F0221B5C}"/>
                </a:ext>
              </a:extLst>
            </p:cNvPr>
            <p:cNvSpPr txBox="1"/>
            <p:nvPr/>
          </p:nvSpPr>
          <p:spPr>
            <a:xfrm>
              <a:off x="10485002" y="2946865"/>
              <a:ext cx="809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t>Year 6</a:t>
              </a:r>
              <a:endParaRPr lang="en-US" dirty="0"/>
            </a:p>
          </p:txBody>
        </p:sp>
      </p:grpSp>
      <p:sp>
        <p:nvSpPr>
          <p:cNvPr id="13" name="TextBox 12">
            <a:extLst>
              <a:ext uri="{FF2B5EF4-FFF2-40B4-BE49-F238E27FC236}">
                <a16:creationId xmlns:a16="http://schemas.microsoft.com/office/drawing/2014/main" id="{3714BF89-589A-9241-6ECB-D7234B77F346}"/>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#5:</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Develop Comprehensive Project Schedules</a:t>
            </a:r>
          </a:p>
        </p:txBody>
      </p:sp>
      <p:grpSp>
        <p:nvGrpSpPr>
          <p:cNvPr id="30" name="Group 29">
            <a:extLst>
              <a:ext uri="{FF2B5EF4-FFF2-40B4-BE49-F238E27FC236}">
                <a16:creationId xmlns:a16="http://schemas.microsoft.com/office/drawing/2014/main" id="{00B0FC75-1F7B-1088-0813-D4ACF7BD29A0}"/>
              </a:ext>
            </a:extLst>
          </p:cNvPr>
          <p:cNvGrpSpPr/>
          <p:nvPr/>
        </p:nvGrpSpPr>
        <p:grpSpPr>
          <a:xfrm>
            <a:off x="4370587" y="908622"/>
            <a:ext cx="3570236" cy="1188885"/>
            <a:chOff x="114963" y="790139"/>
            <a:chExt cx="3570236" cy="1188885"/>
          </a:xfrm>
          <a:effectLst>
            <a:outerShdw blurRad="50800" dist="38100" dir="2700000" algn="tl" rotWithShape="0">
              <a:prstClr val="black">
                <a:alpha val="40000"/>
              </a:prstClr>
            </a:outerShdw>
          </a:effectLst>
        </p:grpSpPr>
        <p:sp>
          <p:nvSpPr>
            <p:cNvPr id="29" name="Rectangle 28">
              <a:extLst>
                <a:ext uri="{FF2B5EF4-FFF2-40B4-BE49-F238E27FC236}">
                  <a16:creationId xmlns:a16="http://schemas.microsoft.com/office/drawing/2014/main" id="{A0935BD3-EFB8-6298-2519-7060FC2D8E61}"/>
                </a:ext>
              </a:extLst>
            </p:cNvPr>
            <p:cNvSpPr/>
            <p:nvPr/>
          </p:nvSpPr>
          <p:spPr>
            <a:xfrm>
              <a:off x="420414" y="790139"/>
              <a:ext cx="3264785" cy="117468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4C8116E7-4E80-0319-EDAC-42179EBC3F7D}"/>
                </a:ext>
              </a:extLst>
            </p:cNvPr>
            <p:cNvSpPr txBox="1"/>
            <p:nvPr/>
          </p:nvSpPr>
          <p:spPr>
            <a:xfrm>
              <a:off x="114963" y="994293"/>
              <a:ext cx="1662861" cy="461665"/>
            </a:xfrm>
            <a:prstGeom prst="rect">
              <a:avLst/>
            </a:prstGeom>
            <a:noFill/>
          </p:spPr>
          <p:txBody>
            <a:bodyPr wrap="square" lIns="0" tIns="0" rIns="0" bIns="0" rtlCol="0">
              <a:spAutoFit/>
            </a:bodyPr>
            <a:lstStyle>
              <a:defPPr>
                <a:defRPr lang="en-US"/>
              </a:defPPr>
              <a:lvl1pPr indent="0">
                <a:buFont typeface="Arial" panose="020B0604020202020204" pitchFamily="34" charset="0"/>
                <a:buNone/>
                <a:defRPr sz="1000">
                  <a:solidFill>
                    <a:schemeClr val="accent5">
                      <a:lumMod val="75000"/>
                    </a:schemeClr>
                  </a:solidFill>
                </a:defRPr>
              </a:lvl1pPr>
            </a:lstStyle>
            <a:p>
              <a:pPr algn="ctr"/>
              <a:r>
                <a:rPr lang="en-US" dirty="0">
                  <a:solidFill>
                    <a:schemeClr val="tx1"/>
                  </a:solidFill>
                </a:rPr>
                <a:t>Transportation</a:t>
              </a:r>
            </a:p>
            <a:p>
              <a:pPr algn="ctr"/>
              <a:r>
                <a:rPr lang="en-US" dirty="0">
                  <a:solidFill>
                    <a:schemeClr val="tx1"/>
                  </a:solidFill>
                </a:rPr>
                <a:t>Bond Funded</a:t>
              </a:r>
            </a:p>
            <a:p>
              <a:pPr algn="ctr"/>
              <a:r>
                <a:rPr lang="en-US" dirty="0">
                  <a:solidFill>
                    <a:schemeClr val="tx1"/>
                  </a:solidFill>
                </a:rPr>
                <a:t>Jul-2015</a:t>
              </a:r>
            </a:p>
          </p:txBody>
        </p:sp>
        <p:sp>
          <p:nvSpPr>
            <p:cNvPr id="23" name="TextBox 22">
              <a:extLst>
                <a:ext uri="{FF2B5EF4-FFF2-40B4-BE49-F238E27FC236}">
                  <a16:creationId xmlns:a16="http://schemas.microsoft.com/office/drawing/2014/main" id="{B676302E-5EFB-86EA-EA0F-2602E531C828}"/>
                </a:ext>
              </a:extLst>
            </p:cNvPr>
            <p:cNvSpPr txBox="1"/>
            <p:nvPr/>
          </p:nvSpPr>
          <p:spPr>
            <a:xfrm>
              <a:off x="1053267" y="1342781"/>
              <a:ext cx="1289297" cy="461665"/>
            </a:xfrm>
            <a:prstGeom prst="rect">
              <a:avLst/>
            </a:prstGeom>
            <a:noFill/>
          </p:spPr>
          <p:txBody>
            <a:bodyPr wrap="square" lIns="0" tIns="0" rIns="0" bIns="0" rtlCol="0">
              <a:spAutoFit/>
            </a:bodyPr>
            <a:lstStyle>
              <a:defPPr>
                <a:defRPr lang="en-US"/>
              </a:defPPr>
              <a:lvl1pPr indent="0" algn="ctr">
                <a:buFont typeface="Arial" panose="020B0604020202020204" pitchFamily="34" charset="0"/>
                <a:buNone/>
                <a:defRPr sz="1000">
                  <a:solidFill>
                    <a:srgbClr val="0000FF"/>
                  </a:solidFill>
                </a:defRPr>
              </a:lvl1pPr>
            </a:lstStyle>
            <a:p>
              <a:r>
                <a:rPr lang="en-US" dirty="0">
                  <a:solidFill>
                    <a:schemeClr val="tx1"/>
                  </a:solidFill>
                </a:rPr>
                <a:t>2 New Project Managers Hired</a:t>
              </a:r>
            </a:p>
            <a:p>
              <a:r>
                <a:rPr lang="en-US" dirty="0">
                  <a:solidFill>
                    <a:schemeClr val="tx1"/>
                  </a:solidFill>
                </a:rPr>
                <a:t>Oct-2015</a:t>
              </a:r>
            </a:p>
          </p:txBody>
        </p:sp>
        <p:sp>
          <p:nvSpPr>
            <p:cNvPr id="24" name="TextBox 23">
              <a:extLst>
                <a:ext uri="{FF2B5EF4-FFF2-40B4-BE49-F238E27FC236}">
                  <a16:creationId xmlns:a16="http://schemas.microsoft.com/office/drawing/2014/main" id="{CD4886F1-E02E-19CB-1E07-06FD71FE9D5F}"/>
                </a:ext>
              </a:extLst>
            </p:cNvPr>
            <p:cNvSpPr txBox="1"/>
            <p:nvPr/>
          </p:nvSpPr>
          <p:spPr>
            <a:xfrm>
              <a:off x="2022337" y="1517359"/>
              <a:ext cx="1662861" cy="461665"/>
            </a:xfrm>
            <a:prstGeom prst="rect">
              <a:avLst/>
            </a:prstGeom>
            <a:noFill/>
          </p:spPr>
          <p:txBody>
            <a:bodyPr wrap="square" lIns="0" tIns="0" rIns="0" bIns="0" rtlCol="0">
              <a:spAutoFit/>
            </a:bodyPr>
            <a:lstStyle>
              <a:defPPr>
                <a:defRPr lang="en-US"/>
              </a:defPPr>
              <a:lvl1pPr indent="0" algn="ctr">
                <a:buFont typeface="Arial" panose="020B0604020202020204" pitchFamily="34" charset="0"/>
                <a:buNone/>
                <a:defRPr sz="1000">
                  <a:solidFill>
                    <a:srgbClr val="0000FF"/>
                  </a:solidFill>
                </a:defRPr>
              </a:lvl1pPr>
            </a:lstStyle>
            <a:p>
              <a:r>
                <a:rPr lang="en-US" dirty="0">
                  <a:solidFill>
                    <a:schemeClr val="tx1"/>
                  </a:solidFill>
                </a:rPr>
                <a:t>Consultant</a:t>
              </a:r>
            </a:p>
            <a:p>
              <a:r>
                <a:rPr lang="en-US" dirty="0">
                  <a:solidFill>
                    <a:schemeClr val="tx1"/>
                  </a:solidFill>
                </a:rPr>
                <a:t>Contracts: Begin Design</a:t>
              </a:r>
            </a:p>
            <a:p>
              <a:r>
                <a:rPr lang="en-US" dirty="0">
                  <a:solidFill>
                    <a:schemeClr val="tx1"/>
                  </a:solidFill>
                </a:rPr>
                <a:t>Feb-2016</a:t>
              </a:r>
            </a:p>
          </p:txBody>
        </p:sp>
        <p:sp>
          <p:nvSpPr>
            <p:cNvPr id="27" name="TextBox 26">
              <a:extLst>
                <a:ext uri="{FF2B5EF4-FFF2-40B4-BE49-F238E27FC236}">
                  <a16:creationId xmlns:a16="http://schemas.microsoft.com/office/drawing/2014/main" id="{11457979-A2DA-DD4A-3CE6-CC1BB9842EB7}"/>
                </a:ext>
              </a:extLst>
            </p:cNvPr>
            <p:cNvSpPr txBox="1"/>
            <p:nvPr/>
          </p:nvSpPr>
          <p:spPr>
            <a:xfrm>
              <a:off x="1076361" y="790139"/>
              <a:ext cx="1662861" cy="169277"/>
            </a:xfrm>
            <a:prstGeom prst="rect">
              <a:avLst/>
            </a:prstGeom>
            <a:noFill/>
          </p:spPr>
          <p:txBody>
            <a:bodyPr wrap="square" lIns="0" tIns="0" rIns="0" bIns="0" rtlCol="0">
              <a:spAutoFit/>
            </a:bodyPr>
            <a:lstStyle>
              <a:defPPr>
                <a:defRPr lang="en-US"/>
              </a:defPPr>
              <a:lvl1pPr indent="0">
                <a:buFont typeface="Arial" panose="020B0604020202020204" pitchFamily="34" charset="0"/>
                <a:buNone/>
                <a:defRPr sz="1000">
                  <a:solidFill>
                    <a:schemeClr val="accent5">
                      <a:lumMod val="75000"/>
                    </a:schemeClr>
                  </a:solidFill>
                </a:defRPr>
              </a:lvl1pPr>
            </a:lstStyle>
            <a:p>
              <a:pPr algn="ctr"/>
              <a:r>
                <a:rPr lang="en-US" sz="1100" b="1" cap="small" dirty="0">
                  <a:solidFill>
                    <a:schemeClr val="tx1"/>
                  </a:solidFill>
                </a:rPr>
                <a:t>Actual Program Start-Up</a:t>
              </a:r>
            </a:p>
          </p:txBody>
        </p:sp>
      </p:grpSp>
    </p:spTree>
    <p:extLst>
      <p:ext uri="{BB962C8B-B14F-4D97-AF65-F5344CB8AC3E}">
        <p14:creationId xmlns:p14="http://schemas.microsoft.com/office/powerpoint/2010/main" val="2395385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A0BC24F-8D9A-5C11-741C-7724CAF9B6FE}"/>
              </a:ext>
            </a:extLst>
          </p:cNvPr>
          <p:cNvSpPr txBox="1">
            <a:spLocks/>
          </p:cNvSpPr>
          <p:nvPr/>
        </p:nvSpPr>
        <p:spPr>
          <a:xfrm>
            <a:off x="7963782" y="1530889"/>
            <a:ext cx="4473151" cy="116987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cap="small" dirty="0">
                <a:solidFill>
                  <a:srgbClr val="FFFF00"/>
                </a:solidFill>
                <a:latin typeface="Aptos Display" panose="02110004020202020204"/>
              </a:rPr>
              <a:t>Expectations</a:t>
            </a:r>
          </a:p>
        </p:txBody>
      </p:sp>
      <p:sp>
        <p:nvSpPr>
          <p:cNvPr id="5" name="Rectangle 4">
            <a:extLst>
              <a:ext uri="{FF2B5EF4-FFF2-40B4-BE49-F238E27FC236}">
                <a16:creationId xmlns:a16="http://schemas.microsoft.com/office/drawing/2014/main" id="{BC7C2259-D579-5621-9F4F-E2BBB1A1BECB}"/>
              </a:ext>
            </a:extLst>
          </p:cNvPr>
          <p:cNvSpPr/>
          <p:nvPr/>
        </p:nvSpPr>
        <p:spPr>
          <a:xfrm>
            <a:off x="0" y="-33428"/>
            <a:ext cx="8835656" cy="6912296"/>
          </a:xfrm>
          <a:custGeom>
            <a:avLst/>
            <a:gdLst>
              <a:gd name="connsiteX0" fmla="*/ 0 w 7278806"/>
              <a:gd name="connsiteY0" fmla="*/ 0 h 4186865"/>
              <a:gd name="connsiteX1" fmla="*/ 7278806 w 7278806"/>
              <a:gd name="connsiteY1" fmla="*/ 0 h 4186865"/>
              <a:gd name="connsiteX2" fmla="*/ 7278806 w 7278806"/>
              <a:gd name="connsiteY2" fmla="*/ 4186865 h 4186865"/>
              <a:gd name="connsiteX3" fmla="*/ 0 w 7278806"/>
              <a:gd name="connsiteY3" fmla="*/ 4186865 h 4186865"/>
              <a:gd name="connsiteX4" fmla="*/ 0 w 7278806"/>
              <a:gd name="connsiteY4" fmla="*/ 0 h 4186865"/>
              <a:gd name="connsiteX0" fmla="*/ 0 w 7278806"/>
              <a:gd name="connsiteY0" fmla="*/ 0 h 4186865"/>
              <a:gd name="connsiteX1" fmla="*/ 3845324 w 7278806"/>
              <a:gd name="connsiteY1" fmla="*/ 8965 h 4186865"/>
              <a:gd name="connsiteX2" fmla="*/ 7278806 w 7278806"/>
              <a:gd name="connsiteY2" fmla="*/ 4186865 h 4186865"/>
              <a:gd name="connsiteX3" fmla="*/ 0 w 7278806"/>
              <a:gd name="connsiteY3" fmla="*/ 4186865 h 4186865"/>
              <a:gd name="connsiteX4" fmla="*/ 0 w 7278806"/>
              <a:gd name="connsiteY4" fmla="*/ 0 h 4186865"/>
              <a:gd name="connsiteX0" fmla="*/ 0 w 4132194"/>
              <a:gd name="connsiteY0" fmla="*/ 0 h 4186865"/>
              <a:gd name="connsiteX1" fmla="*/ 3845324 w 4132194"/>
              <a:gd name="connsiteY1" fmla="*/ 8965 h 4186865"/>
              <a:gd name="connsiteX2" fmla="*/ 4132194 w 4132194"/>
              <a:gd name="connsiteY2" fmla="*/ 4186865 h 4186865"/>
              <a:gd name="connsiteX3" fmla="*/ 0 w 4132194"/>
              <a:gd name="connsiteY3" fmla="*/ 4186865 h 4186865"/>
              <a:gd name="connsiteX4" fmla="*/ 0 w 4132194"/>
              <a:gd name="connsiteY4" fmla="*/ 0 h 4186865"/>
              <a:gd name="connsiteX0" fmla="*/ 0 w 5181064"/>
              <a:gd name="connsiteY0" fmla="*/ 0 h 4195830"/>
              <a:gd name="connsiteX1" fmla="*/ 3845324 w 5181064"/>
              <a:gd name="connsiteY1" fmla="*/ 8965 h 4195830"/>
              <a:gd name="connsiteX2" fmla="*/ 5181064 w 5181064"/>
              <a:gd name="connsiteY2" fmla="*/ 4195830 h 4195830"/>
              <a:gd name="connsiteX3" fmla="*/ 0 w 5181064"/>
              <a:gd name="connsiteY3" fmla="*/ 4186865 h 4195830"/>
              <a:gd name="connsiteX4" fmla="*/ 0 w 5181064"/>
              <a:gd name="connsiteY4" fmla="*/ 0 h 4195830"/>
              <a:gd name="connsiteX0" fmla="*/ 0 w 7108477"/>
              <a:gd name="connsiteY0" fmla="*/ 8965 h 4204795"/>
              <a:gd name="connsiteX1" fmla="*/ 7108477 w 7108477"/>
              <a:gd name="connsiteY1" fmla="*/ 0 h 4204795"/>
              <a:gd name="connsiteX2" fmla="*/ 5181064 w 7108477"/>
              <a:gd name="connsiteY2" fmla="*/ 4204795 h 4204795"/>
              <a:gd name="connsiteX3" fmla="*/ 0 w 7108477"/>
              <a:gd name="connsiteY3" fmla="*/ 4195830 h 4204795"/>
              <a:gd name="connsiteX4" fmla="*/ 0 w 7108477"/>
              <a:gd name="connsiteY4" fmla="*/ 8965 h 4204795"/>
              <a:gd name="connsiteX0" fmla="*/ 0 w 7108477"/>
              <a:gd name="connsiteY0" fmla="*/ 8965 h 4204795"/>
              <a:gd name="connsiteX1" fmla="*/ 7108477 w 7108477"/>
              <a:gd name="connsiteY1" fmla="*/ 0 h 4204795"/>
              <a:gd name="connsiteX2" fmla="*/ 4980992 w 7108477"/>
              <a:gd name="connsiteY2" fmla="*/ 4204795 h 4204795"/>
              <a:gd name="connsiteX3" fmla="*/ 0 w 7108477"/>
              <a:gd name="connsiteY3" fmla="*/ 4195830 h 4204795"/>
              <a:gd name="connsiteX4" fmla="*/ 0 w 7108477"/>
              <a:gd name="connsiteY4" fmla="*/ 8965 h 4204795"/>
              <a:gd name="connsiteX0" fmla="*/ 0 w 8450143"/>
              <a:gd name="connsiteY0" fmla="*/ 15476 h 4211306"/>
              <a:gd name="connsiteX1" fmla="*/ 8450143 w 8450143"/>
              <a:gd name="connsiteY1" fmla="*/ 0 h 4211306"/>
              <a:gd name="connsiteX2" fmla="*/ 4980992 w 8450143"/>
              <a:gd name="connsiteY2" fmla="*/ 4211306 h 4211306"/>
              <a:gd name="connsiteX3" fmla="*/ 0 w 8450143"/>
              <a:gd name="connsiteY3" fmla="*/ 4202341 h 4211306"/>
              <a:gd name="connsiteX4" fmla="*/ 0 w 8450143"/>
              <a:gd name="connsiteY4" fmla="*/ 15476 h 4211306"/>
              <a:gd name="connsiteX0" fmla="*/ 0 w 9556428"/>
              <a:gd name="connsiteY0" fmla="*/ 2455 h 4198285"/>
              <a:gd name="connsiteX1" fmla="*/ 9556428 w 9556428"/>
              <a:gd name="connsiteY1" fmla="*/ 0 h 4198285"/>
              <a:gd name="connsiteX2" fmla="*/ 4980992 w 9556428"/>
              <a:gd name="connsiteY2" fmla="*/ 4198285 h 4198285"/>
              <a:gd name="connsiteX3" fmla="*/ 0 w 9556428"/>
              <a:gd name="connsiteY3" fmla="*/ 4189320 h 4198285"/>
              <a:gd name="connsiteX4" fmla="*/ 0 w 9556428"/>
              <a:gd name="connsiteY4" fmla="*/ 2455 h 4198285"/>
              <a:gd name="connsiteX0" fmla="*/ 0 w 9556428"/>
              <a:gd name="connsiteY0" fmla="*/ 2455 h 4191775"/>
              <a:gd name="connsiteX1" fmla="*/ 9556428 w 9556428"/>
              <a:gd name="connsiteY1" fmla="*/ 0 h 4191775"/>
              <a:gd name="connsiteX2" fmla="*/ 6063740 w 9556428"/>
              <a:gd name="connsiteY2" fmla="*/ 4191775 h 4191775"/>
              <a:gd name="connsiteX3" fmla="*/ 0 w 9556428"/>
              <a:gd name="connsiteY3" fmla="*/ 4189320 h 4191775"/>
              <a:gd name="connsiteX4" fmla="*/ 0 w 9556428"/>
              <a:gd name="connsiteY4" fmla="*/ 2455 h 4191775"/>
              <a:gd name="connsiteX0" fmla="*/ 0 w 9780038"/>
              <a:gd name="connsiteY0" fmla="*/ 8966 h 4198286"/>
              <a:gd name="connsiteX1" fmla="*/ 9780038 w 9780038"/>
              <a:gd name="connsiteY1" fmla="*/ 0 h 4198286"/>
              <a:gd name="connsiteX2" fmla="*/ 6063740 w 9780038"/>
              <a:gd name="connsiteY2" fmla="*/ 4198286 h 4198286"/>
              <a:gd name="connsiteX3" fmla="*/ 0 w 9780038"/>
              <a:gd name="connsiteY3" fmla="*/ 4195831 h 4198286"/>
              <a:gd name="connsiteX4" fmla="*/ 0 w 9780038"/>
              <a:gd name="connsiteY4" fmla="*/ 8966 h 4198286"/>
              <a:gd name="connsiteX0" fmla="*/ 0 w 9780038"/>
              <a:gd name="connsiteY0" fmla="*/ 8966 h 4195831"/>
              <a:gd name="connsiteX1" fmla="*/ 9780038 w 9780038"/>
              <a:gd name="connsiteY1" fmla="*/ 0 h 4195831"/>
              <a:gd name="connsiteX2" fmla="*/ 6334427 w 9780038"/>
              <a:gd name="connsiteY2" fmla="*/ 4185265 h 4195831"/>
              <a:gd name="connsiteX3" fmla="*/ 0 w 9780038"/>
              <a:gd name="connsiteY3" fmla="*/ 4195831 h 4195831"/>
              <a:gd name="connsiteX4" fmla="*/ 0 w 9780038"/>
              <a:gd name="connsiteY4" fmla="*/ 8966 h 419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0038" h="4195831">
                <a:moveTo>
                  <a:pt x="0" y="8966"/>
                </a:moveTo>
                <a:lnTo>
                  <a:pt x="9780038" y="0"/>
                </a:lnTo>
                <a:lnTo>
                  <a:pt x="6334427" y="4185265"/>
                </a:lnTo>
                <a:lnTo>
                  <a:pt x="0" y="4195831"/>
                </a:lnTo>
                <a:lnTo>
                  <a:pt x="0" y="8966"/>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F376E55-1181-60E8-69FC-143553EA4DA6}"/>
              </a:ext>
            </a:extLst>
          </p:cNvPr>
          <p:cNvSpPr/>
          <p:nvPr/>
        </p:nvSpPr>
        <p:spPr>
          <a:xfrm>
            <a:off x="0" y="4320791"/>
            <a:ext cx="6822831" cy="2537209"/>
          </a:xfrm>
          <a:prstGeom prst="rect">
            <a:avLst/>
          </a:prstGeom>
          <a:solidFill>
            <a:srgbClr val="1C82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DF24E-7BE5-28F5-7557-392163E9A5DC}"/>
              </a:ext>
            </a:extLst>
          </p:cNvPr>
          <p:cNvSpPr/>
          <p:nvPr/>
        </p:nvSpPr>
        <p:spPr>
          <a:xfrm>
            <a:off x="5455454" y="-10633"/>
            <a:ext cx="6736545" cy="6868633"/>
          </a:xfrm>
          <a:custGeom>
            <a:avLst/>
            <a:gdLst>
              <a:gd name="connsiteX0" fmla="*/ 0 w 7278806"/>
              <a:gd name="connsiteY0" fmla="*/ 0 h 6858000"/>
              <a:gd name="connsiteX1" fmla="*/ 7278806 w 7278806"/>
              <a:gd name="connsiteY1" fmla="*/ 0 h 6858000"/>
              <a:gd name="connsiteX2" fmla="*/ 7278806 w 7278806"/>
              <a:gd name="connsiteY2" fmla="*/ 6858000 h 6858000"/>
              <a:gd name="connsiteX3" fmla="*/ 0 w 7278806"/>
              <a:gd name="connsiteY3" fmla="*/ 6858000 h 6858000"/>
              <a:gd name="connsiteX4" fmla="*/ 0 w 7278806"/>
              <a:gd name="connsiteY4" fmla="*/ 0 h 6858000"/>
              <a:gd name="connsiteX0" fmla="*/ 446567 w 7725373"/>
              <a:gd name="connsiteY0" fmla="*/ 0 h 6858000"/>
              <a:gd name="connsiteX1" fmla="*/ 7725373 w 7725373"/>
              <a:gd name="connsiteY1" fmla="*/ 0 h 6858000"/>
              <a:gd name="connsiteX2" fmla="*/ 7725373 w 7725373"/>
              <a:gd name="connsiteY2" fmla="*/ 6858000 h 6858000"/>
              <a:gd name="connsiteX3" fmla="*/ 0 w 7725373"/>
              <a:gd name="connsiteY3" fmla="*/ 6858000 h 6858000"/>
              <a:gd name="connsiteX4" fmla="*/ 446567 w 7725373"/>
              <a:gd name="connsiteY4" fmla="*/ 0 h 6858000"/>
              <a:gd name="connsiteX0" fmla="*/ 3157869 w 7725373"/>
              <a:gd name="connsiteY0" fmla="*/ 0 h 6879265"/>
              <a:gd name="connsiteX1" fmla="*/ 7725373 w 7725373"/>
              <a:gd name="connsiteY1" fmla="*/ 21265 h 6879265"/>
              <a:gd name="connsiteX2" fmla="*/ 7725373 w 7725373"/>
              <a:gd name="connsiteY2" fmla="*/ 6879265 h 6879265"/>
              <a:gd name="connsiteX3" fmla="*/ 0 w 7725373"/>
              <a:gd name="connsiteY3" fmla="*/ 6879265 h 6879265"/>
              <a:gd name="connsiteX4" fmla="*/ 3157869 w 7725373"/>
              <a:gd name="connsiteY4" fmla="*/ 0 h 6879265"/>
              <a:gd name="connsiteX0" fmla="*/ 4157329 w 7725373"/>
              <a:gd name="connsiteY0" fmla="*/ 0 h 6868633"/>
              <a:gd name="connsiteX1" fmla="*/ 7725373 w 7725373"/>
              <a:gd name="connsiteY1" fmla="*/ 10633 h 6868633"/>
              <a:gd name="connsiteX2" fmla="*/ 7725373 w 7725373"/>
              <a:gd name="connsiteY2" fmla="*/ 6868633 h 6868633"/>
              <a:gd name="connsiteX3" fmla="*/ 0 w 7725373"/>
              <a:gd name="connsiteY3" fmla="*/ 6868633 h 6868633"/>
              <a:gd name="connsiteX4" fmla="*/ 4157329 w 7725373"/>
              <a:gd name="connsiteY4" fmla="*/ 0 h 6868633"/>
              <a:gd name="connsiteX0" fmla="*/ 3168501 w 6736545"/>
              <a:gd name="connsiteY0" fmla="*/ 0 h 6868633"/>
              <a:gd name="connsiteX1" fmla="*/ 6736545 w 6736545"/>
              <a:gd name="connsiteY1" fmla="*/ 10633 h 6868633"/>
              <a:gd name="connsiteX2" fmla="*/ 6736545 w 6736545"/>
              <a:gd name="connsiteY2" fmla="*/ 6868633 h 6868633"/>
              <a:gd name="connsiteX3" fmla="*/ 0 w 6736545"/>
              <a:gd name="connsiteY3" fmla="*/ 6868633 h 6868633"/>
              <a:gd name="connsiteX4" fmla="*/ 3168501 w 6736545"/>
              <a:gd name="connsiteY4" fmla="*/ 0 h 68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545" h="6868633">
                <a:moveTo>
                  <a:pt x="3168501" y="0"/>
                </a:moveTo>
                <a:lnTo>
                  <a:pt x="6736545" y="10633"/>
                </a:lnTo>
                <a:lnTo>
                  <a:pt x="6736545" y="6868633"/>
                </a:lnTo>
                <a:lnTo>
                  <a:pt x="0" y="6868633"/>
                </a:lnTo>
                <a:lnTo>
                  <a:pt x="3168501" y="0"/>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le 4">
            <a:extLst>
              <a:ext uri="{FF2B5EF4-FFF2-40B4-BE49-F238E27FC236}">
                <a16:creationId xmlns:a16="http://schemas.microsoft.com/office/drawing/2014/main" id="{A0C28796-E563-EF4D-E8EF-B786C2D456A0}"/>
              </a:ext>
            </a:extLst>
          </p:cNvPr>
          <p:cNvSpPr txBox="1">
            <a:spLocks/>
          </p:cNvSpPr>
          <p:nvPr/>
        </p:nvSpPr>
        <p:spPr>
          <a:xfrm>
            <a:off x="876119" y="935658"/>
            <a:ext cx="4997354" cy="109815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small" spc="0" normalizeH="0" noProof="0" dirty="0">
                <a:ln>
                  <a:noFill/>
                </a:ln>
                <a:solidFill>
                  <a:schemeClr val="bg1">
                    <a:lumMod val="85000"/>
                  </a:schemeClr>
                </a:solidFill>
                <a:effectLst/>
                <a:uLnTx/>
                <a:uFillTx/>
                <a:latin typeface="Aptos Display" panose="02110004020202020204"/>
                <a:ea typeface="+mj-ea"/>
                <a:cs typeface="+mj-cs"/>
              </a:rPr>
              <a:t>Reality</a:t>
            </a:r>
          </a:p>
        </p:txBody>
      </p:sp>
      <p:cxnSp>
        <p:nvCxnSpPr>
          <p:cNvPr id="20" name="Straight Connector 19">
            <a:extLst>
              <a:ext uri="{FF2B5EF4-FFF2-40B4-BE49-F238E27FC236}">
                <a16:creationId xmlns:a16="http://schemas.microsoft.com/office/drawing/2014/main" id="{0949FCC7-1590-CC2B-32D8-297DB7D2E6A1}"/>
              </a:ext>
            </a:extLst>
          </p:cNvPr>
          <p:cNvCxnSpPr>
            <a:cxnSpLocks/>
          </p:cNvCxnSpPr>
          <p:nvPr/>
        </p:nvCxnSpPr>
        <p:spPr>
          <a:xfrm flipH="1">
            <a:off x="5389415" y="-212651"/>
            <a:ext cx="3401859" cy="7395504"/>
          </a:xfrm>
          <a:prstGeom prst="line">
            <a:avLst/>
          </a:prstGeom>
          <a:ln w="1778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5D61CF7-111E-D30B-EB67-D9786270F5FA}"/>
              </a:ext>
            </a:extLst>
          </p:cNvPr>
          <p:cNvCxnSpPr>
            <a:cxnSpLocks/>
          </p:cNvCxnSpPr>
          <p:nvPr/>
        </p:nvCxnSpPr>
        <p:spPr>
          <a:xfrm flipH="1">
            <a:off x="-176646" y="1749604"/>
            <a:ext cx="12882553" cy="106325"/>
          </a:xfrm>
          <a:prstGeom prst="line">
            <a:avLst/>
          </a:prstGeom>
          <a:ln w="1778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7FA6E6B-CAA0-9D05-5B13-88FF82C82458}"/>
              </a:ext>
            </a:extLst>
          </p:cNvPr>
          <p:cNvSpPr txBox="1"/>
          <p:nvPr/>
        </p:nvSpPr>
        <p:spPr>
          <a:xfrm>
            <a:off x="7560493" y="3131404"/>
            <a:ext cx="4270527" cy="247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no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algn="ctr"/>
            <a:r>
              <a:rPr lang="en-US" sz="2200" i="1" dirty="0">
                <a:solidFill>
                  <a:schemeClr val="bg1"/>
                </a:solidFill>
              </a:rPr>
              <a:t>…never in my wildest years did I think that 10 years after voting for this bond we still would not have a path on Greenville loop.</a:t>
            </a:r>
          </a:p>
        </p:txBody>
      </p:sp>
      <p:sp>
        <p:nvSpPr>
          <p:cNvPr id="25" name="TextBox 24">
            <a:extLst>
              <a:ext uri="{FF2B5EF4-FFF2-40B4-BE49-F238E27FC236}">
                <a16:creationId xmlns:a16="http://schemas.microsoft.com/office/drawing/2014/main" id="{62F01A99-26C3-59A8-203F-8330B76E3E9C}"/>
              </a:ext>
            </a:extLst>
          </p:cNvPr>
          <p:cNvSpPr txBox="1"/>
          <p:nvPr/>
        </p:nvSpPr>
        <p:spPr>
          <a:xfrm>
            <a:off x="8646527" y="5263580"/>
            <a:ext cx="340185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algn="ctr" defTabSz="457200"/>
            <a:r>
              <a:rPr lang="en-US" sz="1600" dirty="0">
                <a:solidFill>
                  <a:schemeClr val="tx2">
                    <a:lumMod val="10000"/>
                    <a:lumOff val="90000"/>
                  </a:schemeClr>
                </a:solidFill>
              </a:rPr>
              <a:t>Jonathan Long, Chilcot Lane Area</a:t>
            </a:r>
          </a:p>
          <a:p>
            <a:pPr algn="ctr" defTabSz="457200"/>
            <a:r>
              <a:rPr lang="en-US" sz="1100" dirty="0">
                <a:solidFill>
                  <a:schemeClr val="tx2">
                    <a:lumMod val="10000"/>
                    <a:lumOff val="90000"/>
                  </a:schemeClr>
                </a:solidFill>
              </a:rPr>
              <a:t>Email to City Council, 08/15/2024</a:t>
            </a:r>
          </a:p>
        </p:txBody>
      </p:sp>
      <p:graphicFrame>
        <p:nvGraphicFramePr>
          <p:cNvPr id="27" name="Table 26">
            <a:extLst>
              <a:ext uri="{FF2B5EF4-FFF2-40B4-BE49-F238E27FC236}">
                <a16:creationId xmlns:a16="http://schemas.microsoft.com/office/drawing/2014/main" id="{3FF19B62-8322-CA01-95B6-297AC11CC30F}"/>
              </a:ext>
            </a:extLst>
          </p:cNvPr>
          <p:cNvGraphicFramePr>
            <a:graphicFrameLocks noGrp="1"/>
          </p:cNvGraphicFramePr>
          <p:nvPr>
            <p:extLst>
              <p:ext uri="{D42A27DB-BD31-4B8C-83A1-F6EECF244321}">
                <p14:modId xmlns:p14="http://schemas.microsoft.com/office/powerpoint/2010/main" val="3573137513"/>
              </p:ext>
            </p:extLst>
          </p:nvPr>
        </p:nvGraphicFramePr>
        <p:xfrm>
          <a:off x="1046848" y="5344040"/>
          <a:ext cx="3872218" cy="1447800"/>
        </p:xfrm>
        <a:graphic>
          <a:graphicData uri="http://schemas.openxmlformats.org/drawingml/2006/table">
            <a:tbl>
              <a:tblPr firstRow="1" firstCol="1" bandRow="1">
                <a:tableStyleId>{5C22544A-7EE6-4342-B048-85BDC9FD1C3A}</a:tableStyleId>
              </a:tblPr>
              <a:tblGrid>
                <a:gridCol w="2043418">
                  <a:extLst>
                    <a:ext uri="{9D8B030D-6E8A-4147-A177-3AD203B41FA5}">
                      <a16:colId xmlns:a16="http://schemas.microsoft.com/office/drawing/2014/main" val="519230376"/>
                    </a:ext>
                  </a:extLst>
                </a:gridCol>
                <a:gridCol w="914400">
                  <a:extLst>
                    <a:ext uri="{9D8B030D-6E8A-4147-A177-3AD203B41FA5}">
                      <a16:colId xmlns:a16="http://schemas.microsoft.com/office/drawing/2014/main" val="1944493353"/>
                    </a:ext>
                  </a:extLst>
                </a:gridCol>
                <a:gridCol w="914400">
                  <a:extLst>
                    <a:ext uri="{9D8B030D-6E8A-4147-A177-3AD203B41FA5}">
                      <a16:colId xmlns:a16="http://schemas.microsoft.com/office/drawing/2014/main" val="316881850"/>
                    </a:ext>
                  </a:extLst>
                </a:gridCol>
              </a:tblGrid>
              <a:tr h="381000">
                <a:tc>
                  <a:txBody>
                    <a:bodyPr/>
                    <a:lstStyle/>
                    <a:p>
                      <a:pPr marL="0" marR="0" algn="ctr">
                        <a:buNone/>
                      </a:pPr>
                      <a:r>
                        <a:rPr lang="en-US" sz="1400" dirty="0">
                          <a:solidFill>
                            <a:schemeClr val="bg1"/>
                          </a:solidFill>
                          <a:effectLst/>
                        </a:rPr>
                        <a:t>Begin Project Phase</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gn="ctr">
                        <a:buNone/>
                      </a:pPr>
                      <a:r>
                        <a:rPr lang="en-US" sz="1400" dirty="0">
                          <a:solidFill>
                            <a:schemeClr val="bg1"/>
                          </a:solidFill>
                          <a:effectLst/>
                        </a:rPr>
                        <a:t>Planned</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gn="ctr">
                        <a:buNone/>
                      </a:pPr>
                      <a:r>
                        <a:rPr lang="en-US" sz="1400" dirty="0">
                          <a:solidFill>
                            <a:schemeClr val="bg1"/>
                          </a:solidFill>
                          <a:effectLst/>
                        </a:rPr>
                        <a:t>Actual</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680533975"/>
                  </a:ext>
                </a:extLst>
              </a:tr>
              <a:tr h="190500">
                <a:tc>
                  <a:txBody>
                    <a:bodyPr/>
                    <a:lstStyle/>
                    <a:p>
                      <a:pPr marL="0" marR="0">
                        <a:buNone/>
                      </a:pPr>
                      <a:r>
                        <a:rPr lang="en-US" sz="1400" b="0" dirty="0">
                          <a:solidFill>
                            <a:schemeClr val="bg1"/>
                          </a:solidFill>
                          <a:effectLst/>
                        </a:rPr>
                        <a:t>Feasibility Study</a:t>
                      </a:r>
                      <a:endParaRPr lang="en-US" sz="1400" b="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2020</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2020</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664554"/>
                  </a:ext>
                </a:extLst>
              </a:tr>
              <a:tr h="190500">
                <a:tc>
                  <a:txBody>
                    <a:bodyPr/>
                    <a:lstStyle/>
                    <a:p>
                      <a:pPr marL="0" marR="0">
                        <a:buNone/>
                      </a:pPr>
                      <a:r>
                        <a:rPr lang="en-US" sz="1400" b="0" dirty="0">
                          <a:solidFill>
                            <a:schemeClr val="bg1"/>
                          </a:solidFill>
                          <a:effectLst/>
                        </a:rPr>
                        <a:t>Design &amp; Permitting</a:t>
                      </a:r>
                      <a:endParaRPr lang="en-US" sz="1400" b="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2021</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2021</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251502"/>
                  </a:ext>
                </a:extLst>
              </a:tr>
              <a:tr h="190500">
                <a:tc>
                  <a:txBody>
                    <a:bodyPr/>
                    <a:lstStyle/>
                    <a:p>
                      <a:pPr marL="0" marR="0">
                        <a:buNone/>
                      </a:pPr>
                      <a:r>
                        <a:rPr lang="en-US" sz="1400" b="0" dirty="0">
                          <a:solidFill>
                            <a:schemeClr val="bg1"/>
                          </a:solidFill>
                          <a:effectLst/>
                        </a:rPr>
                        <a:t>Right-of-Way Acquisition</a:t>
                      </a:r>
                      <a:endParaRPr lang="en-US" sz="1400" b="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2023</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2023</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5518030"/>
                  </a:ext>
                </a:extLst>
              </a:tr>
              <a:tr h="190500">
                <a:tc>
                  <a:txBody>
                    <a:bodyPr/>
                    <a:lstStyle/>
                    <a:p>
                      <a:pPr marL="0" marR="0">
                        <a:buNone/>
                      </a:pPr>
                      <a:r>
                        <a:rPr lang="en-US" sz="1400" b="0" dirty="0">
                          <a:solidFill>
                            <a:schemeClr val="bg1"/>
                          </a:solidFill>
                          <a:effectLst/>
                        </a:rPr>
                        <a:t>Construction</a:t>
                      </a:r>
                      <a:endParaRPr lang="en-US" sz="1400" b="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2024</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2025</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419961"/>
                  </a:ext>
                </a:extLst>
              </a:tr>
              <a:tr h="190500">
                <a:tc>
                  <a:txBody>
                    <a:bodyPr/>
                    <a:lstStyle/>
                    <a:p>
                      <a:pPr marL="0" marR="0">
                        <a:buNone/>
                      </a:pPr>
                      <a:r>
                        <a:rPr lang="en-US" sz="1400" b="0" dirty="0">
                          <a:solidFill>
                            <a:schemeClr val="bg1"/>
                          </a:solidFill>
                          <a:effectLst/>
                        </a:rPr>
                        <a:t>Complete</a:t>
                      </a:r>
                      <a:endParaRPr lang="en-US" sz="1400" b="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2025</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buNone/>
                      </a:pPr>
                      <a:r>
                        <a:rPr lang="en-US" sz="1400" dirty="0">
                          <a:solidFill>
                            <a:schemeClr val="bg1"/>
                          </a:solidFill>
                          <a:effectLst/>
                        </a:rPr>
                        <a:t>2026</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8743678"/>
                  </a:ext>
                </a:extLst>
              </a:tr>
            </a:tbl>
          </a:graphicData>
        </a:graphic>
      </p:graphicFrame>
      <p:sp>
        <p:nvSpPr>
          <p:cNvPr id="7" name="TextBox 6">
            <a:extLst>
              <a:ext uri="{FF2B5EF4-FFF2-40B4-BE49-F238E27FC236}">
                <a16:creationId xmlns:a16="http://schemas.microsoft.com/office/drawing/2014/main" id="{3D5CDA82-3D3A-F6FC-6828-79B7170D6E9B}"/>
              </a:ext>
            </a:extLst>
          </p:cNvPr>
          <p:cNvSpPr txBox="1"/>
          <p:nvPr/>
        </p:nvSpPr>
        <p:spPr>
          <a:xfrm>
            <a:off x="311369" y="2212482"/>
            <a:ext cx="6340443" cy="115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noAutofit/>
          </a:bodyPr>
          <a:lstStyle>
            <a:defPPr>
              <a:defRPr lang="en-US"/>
            </a:defPPr>
            <a:lvl1pPr marR="0" lvl="0" indent="0" eaLnBrk="0" fontAlgn="base" hangingPunct="0">
              <a:lnSpc>
                <a:spcPct val="100000"/>
              </a:lnSpc>
              <a:spcBef>
                <a:spcPct val="0"/>
              </a:spcBef>
              <a:spcAft>
                <a:spcPct val="0"/>
              </a:spcAft>
              <a:buClrTx/>
              <a:buSzTx/>
              <a:buFontTx/>
              <a:buNone/>
              <a:tabLst/>
              <a:defRPr kumimoji="0" sz="2400" b="0" i="1" u="none" strike="noStrike" cap="none" normalizeH="0" baseline="0">
                <a:ln>
                  <a:noFill/>
                </a:ln>
                <a:solidFill>
                  <a:schemeClr val="bg1"/>
                </a:solidFill>
                <a:effectLst/>
                <a:latin typeface="Arial" panose="020B0604020202020204" pitchFamily="34" charset="0"/>
              </a:defRPr>
            </a:lvl1pPr>
          </a:lstStyle>
          <a:p>
            <a:pPr algn="ctr"/>
            <a:r>
              <a:rPr lang="en-US" dirty="0">
                <a:solidFill>
                  <a:srgbClr val="FFFF00"/>
                </a:solidFill>
              </a:rPr>
              <a:t>City Council was informed that the projects</a:t>
            </a:r>
          </a:p>
          <a:p>
            <a:pPr algn="ctr"/>
            <a:r>
              <a:rPr lang="en-US" dirty="0">
                <a:solidFill>
                  <a:srgbClr val="FFFF00"/>
                </a:solidFill>
              </a:rPr>
              <a:t>should take approximately 7 to 10 years</a:t>
            </a:r>
          </a:p>
        </p:txBody>
      </p:sp>
      <p:sp>
        <p:nvSpPr>
          <p:cNvPr id="8" name="TextBox 7">
            <a:extLst>
              <a:ext uri="{FF2B5EF4-FFF2-40B4-BE49-F238E27FC236}">
                <a16:creationId xmlns:a16="http://schemas.microsoft.com/office/drawing/2014/main" id="{85528019-908E-EA17-5577-BE7ECC4AC446}"/>
              </a:ext>
            </a:extLst>
          </p:cNvPr>
          <p:cNvSpPr txBox="1"/>
          <p:nvPr/>
        </p:nvSpPr>
        <p:spPr>
          <a:xfrm>
            <a:off x="2982957" y="3495495"/>
            <a:ext cx="37454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algn="ctr" defTabSz="457200">
              <a:spcBef>
                <a:spcPts val="0"/>
              </a:spcBef>
            </a:pPr>
            <a:r>
              <a:rPr lang="en-US" sz="1800" dirty="0">
                <a:solidFill>
                  <a:srgbClr val="FFFF00"/>
                </a:solidFill>
              </a:rPr>
              <a:t>Kick-Off Staff Committee Mtg</a:t>
            </a:r>
          </a:p>
          <a:p>
            <a:pPr algn="ctr" defTabSz="457200">
              <a:spcBef>
                <a:spcPts val="0"/>
              </a:spcBef>
            </a:pPr>
            <a:r>
              <a:rPr lang="en-US" sz="1800" dirty="0">
                <a:solidFill>
                  <a:srgbClr val="FFFF00"/>
                </a:solidFill>
              </a:rPr>
              <a:t>09/08/2014</a:t>
            </a:r>
          </a:p>
        </p:txBody>
      </p:sp>
      <p:sp>
        <p:nvSpPr>
          <p:cNvPr id="10" name="Rectangle 1">
            <a:extLst>
              <a:ext uri="{FF2B5EF4-FFF2-40B4-BE49-F238E27FC236}">
                <a16:creationId xmlns:a16="http://schemas.microsoft.com/office/drawing/2014/main" id="{ADCC37F7-8443-73E1-E9A9-5EC68045DEFD}"/>
              </a:ext>
            </a:extLst>
          </p:cNvPr>
          <p:cNvSpPr>
            <a:spLocks noChangeArrowheads="1"/>
          </p:cNvSpPr>
          <p:nvPr/>
        </p:nvSpPr>
        <p:spPr bwMode="auto">
          <a:xfrm>
            <a:off x="348019" y="4481674"/>
            <a:ext cx="5369493"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285750" indent="-285750" eaLnBrk="0" fontAlgn="base" hangingPunct="0">
              <a:spcBef>
                <a:spcPts val="600"/>
              </a:spcBef>
              <a:spcAft>
                <a:spcPct val="0"/>
              </a:spcAft>
              <a:buFont typeface="Arial" panose="020B0604020202020204" pitchFamily="34" charset="0"/>
              <a:buChar char="•"/>
            </a:pPr>
            <a:r>
              <a:rPr lang="en-US" altLang="en-US" sz="1400" dirty="0">
                <a:solidFill>
                  <a:schemeClr val="bg1"/>
                </a:solidFill>
                <a:latin typeface="Arial" panose="020B0604020202020204" pitchFamily="34" charset="0"/>
              </a:rPr>
              <a:t>This project is about 1-1/2 years behind the original schedule</a:t>
            </a:r>
          </a:p>
          <a:p>
            <a:pPr marL="285750" indent="-285750" eaLnBrk="0" fontAlgn="base" hangingPunct="0">
              <a:spcBef>
                <a:spcPts val="600"/>
              </a:spcBef>
              <a:spcAft>
                <a:spcPct val="0"/>
              </a:spcAft>
              <a:buFont typeface="Arial" panose="020B0604020202020204" pitchFamily="34" charset="0"/>
              <a:buChar char="•"/>
            </a:pPr>
            <a:r>
              <a:rPr lang="en-US" altLang="en-US" sz="1400" dirty="0">
                <a:solidFill>
                  <a:schemeClr val="bg1"/>
                </a:solidFill>
                <a:latin typeface="Arial" panose="020B0604020202020204" pitchFamily="34" charset="0"/>
              </a:rPr>
              <a:t>The best-case extrapolation of the former DCM’s start dates prescribed an earliest completion in 2025 </a:t>
            </a:r>
          </a:p>
        </p:txBody>
      </p:sp>
      <p:sp>
        <p:nvSpPr>
          <p:cNvPr id="13" name="Title 4">
            <a:extLst>
              <a:ext uri="{FF2B5EF4-FFF2-40B4-BE49-F238E27FC236}">
                <a16:creationId xmlns:a16="http://schemas.microsoft.com/office/drawing/2014/main" id="{C6B95FCB-4BA4-87B7-D6E0-5E0431116F2E}"/>
              </a:ext>
            </a:extLst>
          </p:cNvPr>
          <p:cNvSpPr txBox="1">
            <a:spLocks/>
          </p:cNvSpPr>
          <p:nvPr/>
        </p:nvSpPr>
        <p:spPr>
          <a:xfrm>
            <a:off x="8049040" y="935658"/>
            <a:ext cx="4270527" cy="109815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cap="small" dirty="0">
                <a:solidFill>
                  <a:schemeClr val="bg1">
                    <a:lumMod val="85000"/>
                  </a:schemeClr>
                </a:solidFill>
                <a:latin typeface="Aptos Display" panose="02110004020202020204"/>
              </a:rPr>
              <a:t>Expectations</a:t>
            </a:r>
          </a:p>
        </p:txBody>
      </p:sp>
      <p:sp>
        <p:nvSpPr>
          <p:cNvPr id="2" name="TextBox 1">
            <a:extLst>
              <a:ext uri="{FF2B5EF4-FFF2-40B4-BE49-F238E27FC236}">
                <a16:creationId xmlns:a16="http://schemas.microsoft.com/office/drawing/2014/main" id="{E6B5E488-5E2E-BDEE-3CF9-882922564094}"/>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#5:</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Develop Comprehensive Project Schedules    </a:t>
            </a:r>
            <a:r>
              <a:rPr kumimoji="0" lang="en-US" sz="2000" b="0" i="0" u="none" strike="noStrike" kern="0" cap="none" spc="0" normalizeH="0" baseline="0" noProof="0" dirty="0">
                <a:ln>
                  <a:noFill/>
                </a:ln>
                <a:solidFill>
                  <a:prstClr val="white">
                    <a:lumMod val="85000"/>
                  </a:prstClr>
                </a:solidFill>
                <a:effectLst/>
                <a:uLnTx/>
                <a:uFillTx/>
                <a:latin typeface="Aptos" panose="02110004020202020204"/>
                <a:ea typeface="+mn-ea"/>
                <a:cs typeface="+mn-cs"/>
              </a:rPr>
              <a:t>(continued)</a:t>
            </a:r>
            <a:endParaRPr kumimoji="0" lang="en-US" sz="3000" b="0" i="0" u="none" strike="noStrike" kern="0" cap="none" spc="0" normalizeH="0" baseline="0" noProof="0" dirty="0">
              <a:ln>
                <a:noFill/>
              </a:ln>
              <a:solidFill>
                <a:prstClr val="white"/>
              </a:solidFill>
              <a:effectLst/>
              <a:uLnTx/>
              <a:uFillTx/>
              <a:latin typeface="Aptos" panose="02110004020202020204"/>
            </a:endParaRPr>
          </a:p>
        </p:txBody>
      </p:sp>
    </p:spTree>
    <p:extLst>
      <p:ext uri="{BB962C8B-B14F-4D97-AF65-F5344CB8AC3E}">
        <p14:creationId xmlns:p14="http://schemas.microsoft.com/office/powerpoint/2010/main" val="20093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5910-C6B8-4CB0-D8A6-C5A1CF908341}"/>
            </a:ext>
          </a:extLst>
        </p:cNvPr>
        <p:cNvGrpSpPr/>
        <p:nvPr/>
      </p:nvGrpSpPr>
      <p:grpSpPr>
        <a:xfrm>
          <a:off x="0" y="0"/>
          <a:ext cx="0" cy="0"/>
          <a:chOff x="0" y="0"/>
          <a:chExt cx="0" cy="0"/>
        </a:xfrm>
      </p:grpSpPr>
      <p:sp>
        <p:nvSpPr>
          <p:cNvPr id="8" name="Parallelogram 7">
            <a:extLst>
              <a:ext uri="{FF2B5EF4-FFF2-40B4-BE49-F238E27FC236}">
                <a16:creationId xmlns:a16="http://schemas.microsoft.com/office/drawing/2014/main" id="{2945ACA5-86FB-0245-3918-5749AC9AB96E}"/>
              </a:ext>
            </a:extLst>
          </p:cNvPr>
          <p:cNvSpPr/>
          <p:nvPr/>
        </p:nvSpPr>
        <p:spPr>
          <a:xfrm>
            <a:off x="3898232" y="774109"/>
            <a:ext cx="8287651" cy="6083891"/>
          </a:xfrm>
          <a:custGeom>
            <a:avLst/>
            <a:gdLst>
              <a:gd name="connsiteX0" fmla="*/ 0 w 9619488"/>
              <a:gd name="connsiteY0" fmla="*/ 6083891 h 6083891"/>
              <a:gd name="connsiteX1" fmla="*/ 1520973 w 9619488"/>
              <a:gd name="connsiteY1" fmla="*/ 0 h 6083891"/>
              <a:gd name="connsiteX2" fmla="*/ 9619488 w 9619488"/>
              <a:gd name="connsiteY2" fmla="*/ 0 h 6083891"/>
              <a:gd name="connsiteX3" fmla="*/ 8098515 w 9619488"/>
              <a:gd name="connsiteY3" fmla="*/ 6083891 h 6083891"/>
              <a:gd name="connsiteX4" fmla="*/ 0 w 9619488"/>
              <a:gd name="connsiteY4" fmla="*/ 6083891 h 6083891"/>
              <a:gd name="connsiteX0" fmla="*/ 0 w 8330184"/>
              <a:gd name="connsiteY0" fmla="*/ 6083891 h 6083891"/>
              <a:gd name="connsiteX1" fmla="*/ 1520973 w 8330184"/>
              <a:gd name="connsiteY1" fmla="*/ 0 h 6083891"/>
              <a:gd name="connsiteX2" fmla="*/ 8330184 w 8330184"/>
              <a:gd name="connsiteY2" fmla="*/ 9144 h 6083891"/>
              <a:gd name="connsiteX3" fmla="*/ 8098515 w 8330184"/>
              <a:gd name="connsiteY3" fmla="*/ 6083891 h 6083891"/>
              <a:gd name="connsiteX4" fmla="*/ 0 w 8330184"/>
              <a:gd name="connsiteY4" fmla="*/ 6083891 h 6083891"/>
              <a:gd name="connsiteX0" fmla="*/ 0 w 8336259"/>
              <a:gd name="connsiteY0" fmla="*/ 6083891 h 6083891"/>
              <a:gd name="connsiteX1" fmla="*/ 1520973 w 8336259"/>
              <a:gd name="connsiteY1" fmla="*/ 0 h 6083891"/>
              <a:gd name="connsiteX2" fmla="*/ 8330184 w 8336259"/>
              <a:gd name="connsiteY2" fmla="*/ 9144 h 6083891"/>
              <a:gd name="connsiteX3" fmla="*/ 8336259 w 8336259"/>
              <a:gd name="connsiteY3" fmla="*/ 6083891 h 6083891"/>
              <a:gd name="connsiteX4" fmla="*/ 0 w 8336259"/>
              <a:gd name="connsiteY4" fmla="*/ 6083891 h 6083891"/>
              <a:gd name="connsiteX0" fmla="*/ 0 w 8336259"/>
              <a:gd name="connsiteY0" fmla="*/ 6074747 h 6074747"/>
              <a:gd name="connsiteX1" fmla="*/ 2162387 w 8336259"/>
              <a:gd name="connsiteY1" fmla="*/ 14919 h 6074747"/>
              <a:gd name="connsiteX2" fmla="*/ 8330184 w 8336259"/>
              <a:gd name="connsiteY2" fmla="*/ 0 h 6074747"/>
              <a:gd name="connsiteX3" fmla="*/ 8336259 w 8336259"/>
              <a:gd name="connsiteY3" fmla="*/ 6074747 h 6074747"/>
              <a:gd name="connsiteX4" fmla="*/ 0 w 8336259"/>
              <a:gd name="connsiteY4" fmla="*/ 6074747 h 607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259" h="6074747">
                <a:moveTo>
                  <a:pt x="0" y="6074747"/>
                </a:moveTo>
                <a:lnTo>
                  <a:pt x="2162387" y="14919"/>
                </a:lnTo>
                <a:lnTo>
                  <a:pt x="8330184" y="0"/>
                </a:lnTo>
                <a:lnTo>
                  <a:pt x="8336259" y="6074747"/>
                </a:lnTo>
                <a:lnTo>
                  <a:pt x="0" y="6074747"/>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10A62C-9B67-4EA6-CAD1-544E35385490}"/>
              </a:ext>
            </a:extLst>
          </p:cNvPr>
          <p:cNvSpPr txBox="1"/>
          <p:nvPr/>
        </p:nvSpPr>
        <p:spPr>
          <a:xfrm>
            <a:off x="356762" y="1882005"/>
            <a:ext cx="4474401" cy="4832092"/>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457200" indent="-457200">
              <a:spcBef>
                <a:spcPts val="600"/>
              </a:spcBef>
            </a:pPr>
            <a:r>
              <a:rPr lang="en-US" sz="2400" dirty="0">
                <a:solidFill>
                  <a:schemeClr val="tx2">
                    <a:lumMod val="90000"/>
                    <a:lumOff val="10000"/>
                  </a:schemeClr>
                </a:solidFill>
              </a:rPr>
              <a:t>Staff Resourcing</a:t>
            </a:r>
          </a:p>
          <a:p>
            <a:pPr marL="457200" indent="-457200">
              <a:spcBef>
                <a:spcPts val="600"/>
              </a:spcBef>
            </a:pPr>
            <a:r>
              <a:rPr lang="en-US" sz="2400" dirty="0">
                <a:solidFill>
                  <a:schemeClr val="tx2">
                    <a:lumMod val="90000"/>
                    <a:lumOff val="10000"/>
                  </a:schemeClr>
                </a:solidFill>
              </a:rPr>
              <a:t>Consultant Performance</a:t>
            </a:r>
          </a:p>
          <a:p>
            <a:pPr marL="457200" indent="-457200">
              <a:spcBef>
                <a:spcPts val="600"/>
              </a:spcBef>
            </a:pPr>
            <a:r>
              <a:rPr lang="en-US" sz="2400" dirty="0">
                <a:solidFill>
                  <a:schemeClr val="tx2">
                    <a:lumMod val="90000"/>
                    <a:lumOff val="10000"/>
                  </a:schemeClr>
                </a:solidFill>
              </a:rPr>
              <a:t>Contracting Environment</a:t>
            </a:r>
          </a:p>
          <a:p>
            <a:pPr marL="457200" indent="-457200">
              <a:spcBef>
                <a:spcPts val="600"/>
              </a:spcBef>
            </a:pPr>
            <a:r>
              <a:rPr lang="en-US" sz="2400" dirty="0">
                <a:solidFill>
                  <a:schemeClr val="tx2">
                    <a:lumMod val="90000"/>
                    <a:lumOff val="10000"/>
                  </a:schemeClr>
                </a:solidFill>
              </a:rPr>
              <a:t>Permitting Agencies</a:t>
            </a:r>
          </a:p>
          <a:p>
            <a:pPr marL="457200" indent="-457200">
              <a:spcBef>
                <a:spcPts val="600"/>
              </a:spcBef>
            </a:pPr>
            <a:r>
              <a:rPr lang="en-US" sz="2400" dirty="0">
                <a:solidFill>
                  <a:schemeClr val="tx2">
                    <a:lumMod val="90000"/>
                    <a:lumOff val="10000"/>
                  </a:schemeClr>
                </a:solidFill>
              </a:rPr>
              <a:t>Partnership Issues</a:t>
            </a:r>
          </a:p>
          <a:p>
            <a:pPr marL="457200" indent="-457200">
              <a:spcBef>
                <a:spcPts val="600"/>
              </a:spcBef>
            </a:pPr>
            <a:r>
              <a:rPr lang="en-US" sz="2400" dirty="0">
                <a:solidFill>
                  <a:schemeClr val="tx2">
                    <a:lumMod val="90000"/>
                    <a:lumOff val="10000"/>
                  </a:schemeClr>
                </a:solidFill>
              </a:rPr>
              <a:t>Property Owner Opposition</a:t>
            </a:r>
          </a:p>
          <a:p>
            <a:pPr marL="457200" indent="-457200">
              <a:spcBef>
                <a:spcPts val="600"/>
              </a:spcBef>
            </a:pPr>
            <a:r>
              <a:rPr lang="en-US" sz="2400" dirty="0">
                <a:solidFill>
                  <a:schemeClr val="tx2">
                    <a:lumMod val="90000"/>
                    <a:lumOff val="10000"/>
                  </a:schemeClr>
                </a:solidFill>
              </a:rPr>
              <a:t>Utility Relocation by Others</a:t>
            </a:r>
          </a:p>
          <a:p>
            <a:pPr marL="457200" indent="-457200">
              <a:spcBef>
                <a:spcPts val="600"/>
              </a:spcBef>
            </a:pPr>
            <a:r>
              <a:rPr lang="en-US" sz="2400" dirty="0">
                <a:solidFill>
                  <a:schemeClr val="tx2">
                    <a:lumMod val="90000"/>
                    <a:lumOff val="10000"/>
                  </a:schemeClr>
                </a:solidFill>
              </a:rPr>
              <a:t>Litigation</a:t>
            </a:r>
          </a:p>
          <a:p>
            <a:pPr marL="457200" indent="-457200">
              <a:spcBef>
                <a:spcPts val="600"/>
              </a:spcBef>
            </a:pPr>
            <a:r>
              <a:rPr lang="en-US" sz="2400" dirty="0">
                <a:solidFill>
                  <a:schemeClr val="tx2">
                    <a:lumMod val="90000"/>
                    <a:lumOff val="10000"/>
                  </a:schemeClr>
                </a:solidFill>
              </a:rPr>
              <a:t>Pop-Up Projects</a:t>
            </a:r>
          </a:p>
          <a:p>
            <a:pPr marL="457200" indent="-457200">
              <a:spcBef>
                <a:spcPts val="600"/>
              </a:spcBef>
            </a:pPr>
            <a:r>
              <a:rPr lang="en-US" sz="2400" dirty="0">
                <a:solidFill>
                  <a:schemeClr val="tx2">
                    <a:lumMod val="90000"/>
                    <a:lumOff val="10000"/>
                  </a:schemeClr>
                </a:solidFill>
              </a:rPr>
              <a:t>Economic Shifts</a:t>
            </a:r>
          </a:p>
          <a:p>
            <a:pPr marL="457200" indent="-457200">
              <a:spcBef>
                <a:spcPts val="600"/>
              </a:spcBef>
            </a:pPr>
            <a:r>
              <a:rPr lang="en-US" sz="2400" dirty="0">
                <a:solidFill>
                  <a:schemeClr val="tx2">
                    <a:lumMod val="90000"/>
                    <a:lumOff val="10000"/>
                  </a:schemeClr>
                </a:solidFill>
              </a:rPr>
              <a:t>Disasters</a:t>
            </a:r>
          </a:p>
        </p:txBody>
      </p:sp>
      <p:pic>
        <p:nvPicPr>
          <p:cNvPr id="27652" name="Picture 4" descr="Hurricane Florence packed a punch in the Cape Fear">
            <a:extLst>
              <a:ext uri="{FF2B5EF4-FFF2-40B4-BE49-F238E27FC236}">
                <a16:creationId xmlns:a16="http://schemas.microsoft.com/office/drawing/2014/main" id="{ABD8855D-EF3F-B5BA-C9DA-17191703CD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28" t="6833" r="4615" b="8772"/>
          <a:stretch/>
        </p:blipFill>
        <p:spPr bwMode="auto">
          <a:xfrm>
            <a:off x="6094666" y="999499"/>
            <a:ext cx="3080435" cy="1683603"/>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A51BA4F-EC65-F555-9A9F-1CB3D6696BFB}"/>
              </a:ext>
            </a:extLst>
          </p:cNvPr>
          <p:cNvGrpSpPr/>
          <p:nvPr/>
        </p:nvGrpSpPr>
        <p:grpSpPr>
          <a:xfrm>
            <a:off x="7521496" y="2858920"/>
            <a:ext cx="4474401" cy="1940802"/>
            <a:chOff x="6940296" y="1105004"/>
            <a:chExt cx="4474401" cy="1940802"/>
          </a:xfrm>
        </p:grpSpPr>
        <p:pic>
          <p:nvPicPr>
            <p:cNvPr id="4" name="Picture 3">
              <a:extLst>
                <a:ext uri="{FF2B5EF4-FFF2-40B4-BE49-F238E27FC236}">
                  <a16:creationId xmlns:a16="http://schemas.microsoft.com/office/drawing/2014/main" id="{B5DC3318-682A-45B6-7179-DD7807E5E436}"/>
                </a:ext>
              </a:extLst>
            </p:cNvPr>
            <p:cNvPicPr>
              <a:picLocks noChangeAspect="1"/>
            </p:cNvPicPr>
            <p:nvPr/>
          </p:nvPicPr>
          <p:blipFill>
            <a:blip r:embed="rId4"/>
            <a:stretch>
              <a:fillRect/>
            </a:stretch>
          </p:blipFill>
          <p:spPr>
            <a:xfrm>
              <a:off x="6940296" y="1105004"/>
              <a:ext cx="4474401" cy="1940802"/>
            </a:xfrm>
            <a:prstGeom prst="rect">
              <a:avLst/>
            </a:prstGeom>
            <a:noFill/>
            <a:effectLst>
              <a:outerShdw blurRad="50800" dist="38100" dir="2700000" sx="101000" sy="101000" algn="tl" rotWithShape="0">
                <a:prstClr val="black">
                  <a:alpha val="40000"/>
                </a:prstClr>
              </a:outerShdw>
            </a:effectLst>
          </p:spPr>
        </p:pic>
        <p:sp>
          <p:nvSpPr>
            <p:cNvPr id="5" name="TextBox 4">
              <a:extLst>
                <a:ext uri="{FF2B5EF4-FFF2-40B4-BE49-F238E27FC236}">
                  <a16:creationId xmlns:a16="http://schemas.microsoft.com/office/drawing/2014/main" id="{9C5B6F69-1A97-CB1B-7B4F-AED26B6FACF5}"/>
                </a:ext>
              </a:extLst>
            </p:cNvPr>
            <p:cNvSpPr txBox="1"/>
            <p:nvPr/>
          </p:nvSpPr>
          <p:spPr>
            <a:xfrm>
              <a:off x="7101808" y="1177715"/>
              <a:ext cx="1219232" cy="307777"/>
            </a:xfrm>
            <a:prstGeom prst="rect">
              <a:avLst/>
            </a:prstGeom>
            <a:noFill/>
          </p:spPr>
          <p:txBody>
            <a:bodyPr wrap="square" lIns="0" tIns="0" rIns="0" bIns="0" rtlCol="0">
              <a:spAutoFit/>
            </a:bodyPr>
            <a:lstStyle>
              <a:defPPr>
                <a:defRPr lang="en-US"/>
              </a:defPPr>
              <a:lvl1pPr marL="91440" indent="-91440">
                <a:buFont typeface="Arial" panose="020B0604020202020204" pitchFamily="34" charset="0"/>
                <a:buChar char="•"/>
                <a:defRPr sz="800">
                  <a:solidFill>
                    <a:srgbClr val="0000FF"/>
                  </a:solidFill>
                </a:defRPr>
              </a:lvl1pPr>
            </a:lstStyle>
            <a:p>
              <a:pPr marL="0" indent="0">
                <a:buNone/>
              </a:pPr>
              <a:r>
                <a:rPr lang="en-US" sz="1000" dirty="0">
                  <a:solidFill>
                    <a:schemeClr val="tx2">
                      <a:lumMod val="90000"/>
                      <a:lumOff val="10000"/>
                    </a:schemeClr>
                  </a:solidFill>
                </a:rPr>
                <a:t>Budget Work Session</a:t>
              </a:r>
            </a:p>
            <a:p>
              <a:pPr marL="0" indent="0">
                <a:buNone/>
              </a:pPr>
              <a:r>
                <a:rPr lang="en-US" sz="1000" dirty="0">
                  <a:solidFill>
                    <a:schemeClr val="tx2">
                      <a:lumMod val="90000"/>
                      <a:lumOff val="10000"/>
                    </a:schemeClr>
                  </a:solidFill>
                </a:rPr>
                <a:t>January 31, 2025</a:t>
              </a:r>
            </a:p>
          </p:txBody>
        </p:sp>
      </p:grpSp>
      <p:pic>
        <p:nvPicPr>
          <p:cNvPr id="1026" name="Picture 2" descr="North Carolina Department of Transportation | NCDOT - RDV ...">
            <a:extLst>
              <a:ext uri="{FF2B5EF4-FFF2-40B4-BE49-F238E27FC236}">
                <a16:creationId xmlns:a16="http://schemas.microsoft.com/office/drawing/2014/main" id="{1D544120-8038-BAA0-C28C-68169E52EE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82" t="37961" r="6237" b="37961"/>
          <a:stretch/>
        </p:blipFill>
        <p:spPr bwMode="auto">
          <a:xfrm>
            <a:off x="9436701" y="893381"/>
            <a:ext cx="2589347" cy="731353"/>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NC-Dept-of-Environmental-Quality-logo - NCCC">
            <a:extLst>
              <a:ext uri="{FF2B5EF4-FFF2-40B4-BE49-F238E27FC236}">
                <a16:creationId xmlns:a16="http://schemas.microsoft.com/office/drawing/2014/main" id="{C97C4250-B076-48C6-7708-017FEF825C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3075" y="1972069"/>
            <a:ext cx="707847" cy="7458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Duke Energy Logo in SVG Vector or PNG File Format ...">
            <a:extLst>
              <a:ext uri="{FF2B5EF4-FFF2-40B4-BE49-F238E27FC236}">
                <a16:creationId xmlns:a16="http://schemas.microsoft.com/office/drawing/2014/main" id="{8BC5E3F4-0269-7143-6B75-EDA1142B11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0754" y="1614276"/>
            <a:ext cx="1725129" cy="11500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fficial University Logos | UNCW">
            <a:extLst>
              <a:ext uri="{FF2B5EF4-FFF2-40B4-BE49-F238E27FC236}">
                <a16:creationId xmlns:a16="http://schemas.microsoft.com/office/drawing/2014/main" id="{27427D54-FBE6-6075-01AD-64F473BBE1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5910"/>
          <a:stretch/>
        </p:blipFill>
        <p:spPr bwMode="auto">
          <a:xfrm>
            <a:off x="5256619" y="2849454"/>
            <a:ext cx="1661810" cy="7694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ronavirus Disease 2019 (COVID-19) - Wyoming Department of Health">
            <a:extLst>
              <a:ext uri="{FF2B5EF4-FFF2-40B4-BE49-F238E27FC236}">
                <a16:creationId xmlns:a16="http://schemas.microsoft.com/office/drawing/2014/main" id="{7A9FE1DC-92DB-D4D2-3D33-561D302586A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4210" t="3237" r="22964" b="5790"/>
          <a:stretch/>
        </p:blipFill>
        <p:spPr bwMode="auto">
          <a:xfrm>
            <a:off x="5153332" y="4188356"/>
            <a:ext cx="631125" cy="6113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MAX CSS | Sign in">
            <a:extLst>
              <a:ext uri="{FF2B5EF4-FFF2-40B4-BE49-F238E27FC236}">
                <a16:creationId xmlns:a16="http://schemas.microsoft.com/office/drawing/2014/main" id="{5FB94C71-417A-94AA-6C3C-89267D9F8D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60754" y="5976850"/>
            <a:ext cx="1484809" cy="7338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5 Tips For Project Managers When Requesting A Construction Bid">
            <a:extLst>
              <a:ext uri="{FF2B5EF4-FFF2-40B4-BE49-F238E27FC236}">
                <a16:creationId xmlns:a16="http://schemas.microsoft.com/office/drawing/2014/main" id="{61AE0028-4F06-FDDD-5F32-A5CBB7A279E9}"/>
              </a:ext>
            </a:extLst>
          </p:cNvPr>
          <p:cNvPicPr>
            <a:picLocks noChangeAspect="1" noChangeArrowheads="1"/>
          </p:cNvPicPr>
          <p:nvPr/>
        </p:nvPicPr>
        <p:blipFill rotWithShape="1">
          <a:blip r:embed="rId11">
            <a:clrChange>
              <a:clrFrom>
                <a:srgbClr val="E8E2E2"/>
              </a:clrFrom>
              <a:clrTo>
                <a:srgbClr val="E8E2E2">
                  <a:alpha val="0"/>
                </a:srgbClr>
              </a:clrTo>
            </a:clrChange>
            <a:extLst>
              <a:ext uri="{28A0092B-C50C-407E-A947-70E740481C1C}">
                <a14:useLocalDpi xmlns:a14="http://schemas.microsoft.com/office/drawing/2010/main" val="0"/>
              </a:ext>
            </a:extLst>
          </a:blip>
          <a:srcRect t="29330"/>
          <a:stretch/>
        </p:blipFill>
        <p:spPr bwMode="auto">
          <a:xfrm>
            <a:off x="10798835" y="5099874"/>
            <a:ext cx="1208189" cy="71152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IDL - Lidl Stiftung &amp; Co. KG Trademark Registration">
            <a:extLst>
              <a:ext uri="{FF2B5EF4-FFF2-40B4-BE49-F238E27FC236}">
                <a16:creationId xmlns:a16="http://schemas.microsoft.com/office/drawing/2014/main" id="{796B1A8B-1B9C-8839-365A-F81FEE54758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809" t="4753" r="3787" b="4422"/>
          <a:stretch/>
        </p:blipFill>
        <p:spPr bwMode="auto">
          <a:xfrm>
            <a:off x="6087524" y="3785247"/>
            <a:ext cx="827838" cy="806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elley Futurecast: US economy will slow slightly in first half of 2024, but  end year stronger: IU News">
            <a:extLst>
              <a:ext uri="{FF2B5EF4-FFF2-40B4-BE49-F238E27FC236}">
                <a16:creationId xmlns:a16="http://schemas.microsoft.com/office/drawing/2014/main" id="{65093818-ACE0-0592-EB04-D4AA29CBD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6701" y="4920082"/>
            <a:ext cx="1220933" cy="813142"/>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Download CSX Corporation Logo in SVG Vector or PNG File Format - Logo.wine">
            <a:extLst>
              <a:ext uri="{FF2B5EF4-FFF2-40B4-BE49-F238E27FC236}">
                <a16:creationId xmlns:a16="http://schemas.microsoft.com/office/drawing/2014/main" id="{9332A594-4631-643C-EDBA-E44FB1A009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7818" y="4690210"/>
            <a:ext cx="1413839" cy="9425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78,000+ Courtroom Stock Photos, Pictures &amp; Royalty-Free ...">
            <a:extLst>
              <a:ext uri="{FF2B5EF4-FFF2-40B4-BE49-F238E27FC236}">
                <a16:creationId xmlns:a16="http://schemas.microsoft.com/office/drawing/2014/main" id="{C05ACDF9-1771-1513-9E17-08789E8B36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4617" y="5776835"/>
            <a:ext cx="1089339" cy="817004"/>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2EB8C0D-535E-C7D9-2E23-709066FC6067}"/>
              </a:ext>
            </a:extLst>
          </p:cNvPr>
          <p:cNvSpPr/>
          <p:nvPr/>
        </p:nvSpPr>
        <p:spPr>
          <a:xfrm>
            <a:off x="9669134" y="3159760"/>
            <a:ext cx="791620" cy="149322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treet with trees and bushes along it&#10;&#10;Description automatically generated with low confidence">
            <a:extLst>
              <a:ext uri="{FF2B5EF4-FFF2-40B4-BE49-F238E27FC236}">
                <a16:creationId xmlns:a16="http://schemas.microsoft.com/office/drawing/2014/main" id="{08A6757B-B0C5-97B9-A6D0-110ABDC8763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17000"/>
                    </a14:imgEffect>
                  </a14:imgLayer>
                </a14:imgProps>
              </a:ext>
              <a:ext uri="{28A0092B-C50C-407E-A947-70E740481C1C}">
                <a14:useLocalDpi xmlns:a14="http://schemas.microsoft.com/office/drawing/2010/main" val="0"/>
              </a:ext>
            </a:extLst>
          </a:blip>
          <a:srcRect l="18073" t="40733" b="25512"/>
          <a:stretch/>
        </p:blipFill>
        <p:spPr>
          <a:xfrm>
            <a:off x="5736534" y="5570356"/>
            <a:ext cx="3569924" cy="1103124"/>
          </a:xfrm>
          <a:prstGeom prst="rect">
            <a:avLst/>
          </a:prstGeom>
          <a:noFill/>
          <a:effectLst>
            <a:outerShdw blurRad="50800" dist="38100" dir="2700000" sx="101000" sy="101000" algn="tl" rotWithShape="0">
              <a:prstClr val="black">
                <a:alpha val="40000"/>
              </a:prstClr>
            </a:outerShdw>
          </a:effectLst>
        </p:spPr>
      </p:pic>
      <p:sp>
        <p:nvSpPr>
          <p:cNvPr id="11" name="TextBox 10">
            <a:extLst>
              <a:ext uri="{FF2B5EF4-FFF2-40B4-BE49-F238E27FC236}">
                <a16:creationId xmlns:a16="http://schemas.microsoft.com/office/drawing/2014/main" id="{5A3437A2-5DF1-C70D-DDF5-5AB856550A7D}"/>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#5:</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Develop Comprehensive Project Schedules    </a:t>
            </a:r>
            <a:r>
              <a:rPr kumimoji="0" lang="en-US" sz="2000" b="0" i="0" u="none" strike="noStrike" kern="0" cap="none" spc="0" normalizeH="0" baseline="0" noProof="0" dirty="0">
                <a:ln>
                  <a:noFill/>
                </a:ln>
                <a:solidFill>
                  <a:prstClr val="white">
                    <a:lumMod val="85000"/>
                  </a:prstClr>
                </a:solidFill>
                <a:effectLst/>
                <a:uLnTx/>
                <a:uFillTx/>
                <a:latin typeface="Aptos" panose="02110004020202020204"/>
                <a:ea typeface="+mn-ea"/>
                <a:cs typeface="+mn-cs"/>
              </a:rPr>
              <a:t>(continued)</a:t>
            </a:r>
            <a:endParaRPr kumimoji="0" lang="en-US" sz="3000" b="0" i="0" u="none" strike="noStrike" kern="0" cap="none" spc="0" normalizeH="0" baseline="0" noProof="0" dirty="0">
              <a:ln>
                <a:noFill/>
              </a:ln>
              <a:solidFill>
                <a:prstClr val="white"/>
              </a:solidFill>
              <a:effectLst/>
              <a:uLnTx/>
              <a:uFillTx/>
              <a:latin typeface="Aptos" panose="02110004020202020204"/>
            </a:endParaRPr>
          </a:p>
        </p:txBody>
      </p:sp>
      <p:sp>
        <p:nvSpPr>
          <p:cNvPr id="13" name="TextBox 12">
            <a:extLst>
              <a:ext uri="{FF2B5EF4-FFF2-40B4-BE49-F238E27FC236}">
                <a16:creationId xmlns:a16="http://schemas.microsoft.com/office/drawing/2014/main" id="{79EE0D46-C85F-CB2E-5392-058B55E3CEB6}"/>
              </a:ext>
            </a:extLst>
          </p:cNvPr>
          <p:cNvSpPr txBox="1"/>
          <p:nvPr/>
        </p:nvSpPr>
        <p:spPr>
          <a:xfrm>
            <a:off x="129147" y="1116836"/>
            <a:ext cx="6130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Assess Project Delivery Drivers:</a:t>
            </a:r>
          </a:p>
        </p:txBody>
      </p:sp>
    </p:spTree>
    <p:extLst>
      <p:ext uri="{BB962C8B-B14F-4D97-AF65-F5344CB8AC3E}">
        <p14:creationId xmlns:p14="http://schemas.microsoft.com/office/powerpoint/2010/main" val="126022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5AD2A3-F936-BC80-F874-745363A8E70E}"/>
              </a:ext>
            </a:extLst>
          </p:cNvPr>
          <p:cNvSpPr txBox="1"/>
          <p:nvPr/>
        </p:nvSpPr>
        <p:spPr>
          <a:xfrm>
            <a:off x="7741968" y="-486608"/>
            <a:ext cx="4242224" cy="369332"/>
          </a:xfrm>
          <a:prstGeom prst="rect">
            <a:avLst/>
          </a:prstGeom>
          <a:noFill/>
        </p:spPr>
        <p:txBody>
          <a:bodyPr wrap="square" rtlCol="0">
            <a:spAutoFit/>
          </a:bodyPr>
          <a:lstStyle/>
          <a:p>
            <a:pPr algn="ctr"/>
            <a:r>
              <a:rPr lang="en-US" i="1" dirty="0">
                <a:solidFill>
                  <a:schemeClr val="bg1">
                    <a:lumMod val="95000"/>
                  </a:schemeClr>
                </a:solidFill>
              </a:rPr>
              <a:t>Greenville Loop Rd &amp; Holly Tree Rd</a:t>
            </a:r>
          </a:p>
        </p:txBody>
      </p:sp>
      <p:graphicFrame>
        <p:nvGraphicFramePr>
          <p:cNvPr id="10" name="Table 9">
            <a:extLst>
              <a:ext uri="{FF2B5EF4-FFF2-40B4-BE49-F238E27FC236}">
                <a16:creationId xmlns:a16="http://schemas.microsoft.com/office/drawing/2014/main" id="{B7E5C80B-A0D2-7AE9-DC9A-79250FE8300E}"/>
              </a:ext>
            </a:extLst>
          </p:cNvPr>
          <p:cNvGraphicFramePr>
            <a:graphicFrameLocks noGrp="1"/>
          </p:cNvGraphicFramePr>
          <p:nvPr>
            <p:extLst>
              <p:ext uri="{D42A27DB-BD31-4B8C-83A1-F6EECF244321}">
                <p14:modId xmlns:p14="http://schemas.microsoft.com/office/powerpoint/2010/main" val="1364843956"/>
              </p:ext>
            </p:extLst>
          </p:nvPr>
        </p:nvGraphicFramePr>
        <p:xfrm>
          <a:off x="2400299" y="2973552"/>
          <a:ext cx="6600487" cy="2194560"/>
        </p:xfrm>
        <a:graphic>
          <a:graphicData uri="http://schemas.openxmlformats.org/drawingml/2006/table">
            <a:tbl>
              <a:tblPr firstRow="1" bandRow="1">
                <a:tableStyleId>{5C22544A-7EE6-4342-B048-85BDC9FD1C3A}</a:tableStyleId>
              </a:tblPr>
              <a:tblGrid>
                <a:gridCol w="4663440">
                  <a:extLst>
                    <a:ext uri="{9D8B030D-6E8A-4147-A177-3AD203B41FA5}">
                      <a16:colId xmlns:a16="http://schemas.microsoft.com/office/drawing/2014/main" val="1013644919"/>
                    </a:ext>
                  </a:extLst>
                </a:gridCol>
                <a:gridCol w="1097280">
                  <a:extLst>
                    <a:ext uri="{9D8B030D-6E8A-4147-A177-3AD203B41FA5}">
                      <a16:colId xmlns:a16="http://schemas.microsoft.com/office/drawing/2014/main" val="1345118468"/>
                    </a:ext>
                  </a:extLst>
                </a:gridCol>
                <a:gridCol w="839767">
                  <a:extLst>
                    <a:ext uri="{9D8B030D-6E8A-4147-A177-3AD203B41FA5}">
                      <a16:colId xmlns:a16="http://schemas.microsoft.com/office/drawing/2014/main" val="582535010"/>
                    </a:ext>
                  </a:extLst>
                </a:gridCol>
              </a:tblGrid>
              <a:tr h="1097280">
                <a:tc>
                  <a:txBody>
                    <a:bodyPr/>
                    <a:lstStyle/>
                    <a:p>
                      <a:pPr algn="l"/>
                      <a:r>
                        <a:rPr lang="en-US" sz="3200" b="0" dirty="0">
                          <a:solidFill>
                            <a:schemeClr val="tx2">
                              <a:lumMod val="90000"/>
                              <a:lumOff val="10000"/>
                            </a:schemeClr>
                          </a:solidFill>
                        </a:rPr>
                        <a:t>Potential Projects List</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b="0" dirty="0">
                        <a:solidFill>
                          <a:schemeClr val="tx2">
                            <a:lumMod val="90000"/>
                            <a:lumOff val="10000"/>
                          </a:schemeClr>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dirty="0">
                          <a:solidFill>
                            <a:schemeClr val="tx2">
                              <a:lumMod val="90000"/>
                              <a:lumOff val="10000"/>
                            </a:schemeClr>
                          </a:solidFill>
                        </a:rPr>
                        <a:t>Yes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568857"/>
                  </a:ext>
                </a:extLst>
              </a:tr>
              <a:tr h="1097280">
                <a:tc>
                  <a:txBody>
                    <a:bodyPr/>
                    <a:lstStyle/>
                    <a:p>
                      <a:pPr algn="l"/>
                      <a:r>
                        <a:rPr lang="en-US" sz="3200" b="0" dirty="0">
                          <a:solidFill>
                            <a:schemeClr val="tx2">
                              <a:lumMod val="90000"/>
                              <a:lumOff val="10000"/>
                            </a:schemeClr>
                          </a:solidFill>
                        </a:rPr>
                        <a:t>Bond Financing</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3200" b="0" dirty="0">
                        <a:solidFill>
                          <a:schemeClr val="tx2">
                            <a:lumMod val="90000"/>
                            <a:lumOff val="10000"/>
                          </a:schemeClr>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3200" b="0" dirty="0">
                          <a:solidFill>
                            <a:schemeClr val="tx2">
                              <a:lumMod val="90000"/>
                              <a:lumOff val="10000"/>
                            </a:schemeClr>
                          </a:solidFill>
                        </a:rPr>
                        <a:t>No</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5636006"/>
                  </a:ext>
                </a:extLst>
              </a:tr>
            </a:tbl>
          </a:graphicData>
        </a:graphic>
      </p:graphicFrame>
      <p:sp>
        <p:nvSpPr>
          <p:cNvPr id="11" name="TextBox 10">
            <a:extLst>
              <a:ext uri="{FF2B5EF4-FFF2-40B4-BE49-F238E27FC236}">
                <a16:creationId xmlns:a16="http://schemas.microsoft.com/office/drawing/2014/main" id="{10A92505-8AEF-2CC1-0044-41C85637A00B}"/>
              </a:ext>
            </a:extLst>
          </p:cNvPr>
          <p:cNvSpPr txBox="1"/>
          <p:nvPr/>
        </p:nvSpPr>
        <p:spPr>
          <a:xfrm>
            <a:off x="428625" y="1928813"/>
            <a:ext cx="10953750" cy="553998"/>
          </a:xfrm>
          <a:prstGeom prst="rect">
            <a:avLst/>
          </a:prstGeom>
          <a:noFill/>
        </p:spPr>
        <p:txBody>
          <a:bodyPr wrap="square" rtlCol="0">
            <a:spAutoFit/>
          </a:bodyPr>
          <a:lstStyle/>
          <a:p>
            <a:r>
              <a:rPr lang="en-US" sz="3000" dirty="0">
                <a:solidFill>
                  <a:schemeClr val="tx2">
                    <a:lumMod val="90000"/>
                    <a:lumOff val="10000"/>
                  </a:schemeClr>
                </a:solidFill>
              </a:rPr>
              <a:t>What were the </a:t>
            </a:r>
            <a:r>
              <a:rPr lang="en-US" sz="3000" i="1" dirty="0">
                <a:solidFill>
                  <a:schemeClr val="tx2">
                    <a:lumMod val="90000"/>
                    <a:lumOff val="10000"/>
                  </a:schemeClr>
                </a:solidFill>
              </a:rPr>
              <a:t>Potential Projects List </a:t>
            </a:r>
            <a:r>
              <a:rPr lang="en-US" sz="3000" dirty="0">
                <a:solidFill>
                  <a:schemeClr val="tx2">
                    <a:lumMod val="90000"/>
                    <a:lumOff val="10000"/>
                  </a:schemeClr>
                </a:solidFill>
              </a:rPr>
              <a:t>cost estimates suitable for?</a:t>
            </a:r>
          </a:p>
        </p:txBody>
      </p:sp>
      <p:pic>
        <p:nvPicPr>
          <p:cNvPr id="1032" name="Picture 8" descr="Check Mark And X Icons Images – Browse 44,473 Stock Photos ...">
            <a:extLst>
              <a:ext uri="{FF2B5EF4-FFF2-40B4-BE49-F238E27FC236}">
                <a16:creationId xmlns:a16="http://schemas.microsoft.com/office/drawing/2014/main" id="{B6A9B173-AB00-66A1-EC4A-7B3A6BBDC54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104" t="21985" r="14905" b="19956"/>
          <a:stretch/>
        </p:blipFill>
        <p:spPr bwMode="auto">
          <a:xfrm>
            <a:off x="6678393" y="4031022"/>
            <a:ext cx="1258533"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heck Mark And X Icons Images – Browse 44,473 Stock Photos ...">
            <a:extLst>
              <a:ext uri="{FF2B5EF4-FFF2-40B4-BE49-F238E27FC236}">
                <a16:creationId xmlns:a16="http://schemas.microsoft.com/office/drawing/2014/main" id="{B33F4088-F72E-EB9E-6E6D-C4A59FE8A66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984" t="21985" r="54025" b="19956"/>
          <a:stretch/>
        </p:blipFill>
        <p:spPr bwMode="auto">
          <a:xfrm>
            <a:off x="6618642" y="2790672"/>
            <a:ext cx="1258533" cy="1247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7AA7CF-A7E1-7851-C914-4792624A121F}"/>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#6:</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Major Factors Impacting Project Costs</a:t>
            </a:r>
          </a:p>
        </p:txBody>
      </p:sp>
    </p:spTree>
    <p:extLst>
      <p:ext uri="{BB962C8B-B14F-4D97-AF65-F5344CB8AC3E}">
        <p14:creationId xmlns:p14="http://schemas.microsoft.com/office/powerpoint/2010/main" val="984296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4F0FB1-0AD9-DF8C-E97C-4922C0274D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2156EB-450D-264E-94FF-737BA23BA6AC}"/>
              </a:ext>
            </a:extLst>
          </p:cNvPr>
          <p:cNvPicPr>
            <a:picLocks noChangeAspect="1"/>
          </p:cNvPicPr>
          <p:nvPr/>
        </p:nvPicPr>
        <p:blipFill>
          <a:blip r:embed="rId3">
            <a:extLst>
              <a:ext uri="{28A0092B-C50C-407E-A947-70E740481C1C}">
                <a14:useLocalDpi xmlns:a14="http://schemas.microsoft.com/office/drawing/2010/main" val="0"/>
              </a:ext>
            </a:extLst>
          </a:blip>
          <a:srcRect t="-1312" b="-1332"/>
          <a:stretch/>
        </p:blipFill>
        <p:spPr>
          <a:xfrm>
            <a:off x="3689325" y="1268466"/>
            <a:ext cx="8390728" cy="551798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81316DE-0CDB-F9DE-77E7-09DF1541FE47}"/>
              </a:ext>
            </a:extLst>
          </p:cNvPr>
          <p:cNvSpPr/>
          <p:nvPr/>
        </p:nvSpPr>
        <p:spPr>
          <a:xfrm>
            <a:off x="105508" y="1012509"/>
            <a:ext cx="3563522" cy="57634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6B90CDC-B66F-CCDE-EFF3-106D230C2F8D}"/>
              </a:ext>
            </a:extLst>
          </p:cNvPr>
          <p:cNvSpPr/>
          <p:nvPr/>
        </p:nvSpPr>
        <p:spPr>
          <a:xfrm>
            <a:off x="3665914" y="1012510"/>
            <a:ext cx="8420584" cy="57634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E1DCACC-05E2-1EEE-BB4F-5E9DC6258F75}"/>
              </a:ext>
            </a:extLst>
          </p:cNvPr>
          <p:cNvSpPr txBox="1"/>
          <p:nvPr/>
        </p:nvSpPr>
        <p:spPr>
          <a:xfrm>
            <a:off x="105502" y="1024232"/>
            <a:ext cx="3563522" cy="449942"/>
          </a:xfrm>
          <a:prstGeom prst="rect">
            <a:avLst/>
          </a:prstGeom>
          <a:solidFill>
            <a:schemeClr val="accent2">
              <a:lumMod val="75000"/>
            </a:schemeClr>
          </a:solidFill>
        </p:spPr>
        <p:txBody>
          <a:bodyPr wrap="square" lIns="0" rIns="0" rtlCol="0" anchor="ctr" anchorCtr="0">
            <a:noAutofit/>
          </a:bodyPr>
          <a:lstStyle>
            <a:defPPr>
              <a:defRPr lang="en-US"/>
            </a:defPPr>
            <a:lvl1pPr algn="ctr">
              <a:defRPr>
                <a:solidFill>
                  <a:schemeClr val="bg1"/>
                </a:solidFill>
              </a:defRPr>
            </a:lvl1pPr>
          </a:lstStyle>
          <a:p>
            <a:r>
              <a:rPr lang="en-US" sz="2000" i="1" dirty="0"/>
              <a:t>Potential Projects List </a:t>
            </a:r>
            <a:r>
              <a:rPr lang="en-US" sz="2000" dirty="0"/>
              <a:t>Scoping</a:t>
            </a:r>
          </a:p>
        </p:txBody>
      </p:sp>
      <p:sp>
        <p:nvSpPr>
          <p:cNvPr id="4" name="TextBox 3">
            <a:extLst>
              <a:ext uri="{FF2B5EF4-FFF2-40B4-BE49-F238E27FC236}">
                <a16:creationId xmlns:a16="http://schemas.microsoft.com/office/drawing/2014/main" id="{F939A665-7DB4-6598-A816-7B9AF6310C0B}"/>
              </a:ext>
            </a:extLst>
          </p:cNvPr>
          <p:cNvSpPr txBox="1"/>
          <p:nvPr/>
        </p:nvSpPr>
        <p:spPr>
          <a:xfrm>
            <a:off x="3665903" y="1012509"/>
            <a:ext cx="8420584" cy="461665"/>
          </a:xfrm>
          <a:prstGeom prst="rect">
            <a:avLst/>
          </a:prstGeom>
          <a:solidFill>
            <a:srgbClr val="1C3B11"/>
          </a:solidFill>
        </p:spPr>
        <p:txBody>
          <a:bodyPr wrap="square" rtlCol="0">
            <a:spAutoFit/>
          </a:bodyPr>
          <a:lstStyle>
            <a:defPPr>
              <a:defRPr lang="en-US"/>
            </a:defPPr>
            <a:lvl1pPr algn="ctr">
              <a:defRPr>
                <a:solidFill>
                  <a:schemeClr val="bg1"/>
                </a:solidFill>
              </a:defRPr>
            </a:lvl1pPr>
          </a:lstStyle>
          <a:p>
            <a:r>
              <a:rPr lang="en-US" sz="2400" dirty="0"/>
              <a:t>Project Delivery Scoping</a:t>
            </a:r>
          </a:p>
        </p:txBody>
      </p:sp>
      <p:pic>
        <p:nvPicPr>
          <p:cNvPr id="12" name="Picture 11" descr="Diagram&#10;&#10;AI-generated content may be incorrect.">
            <a:extLst>
              <a:ext uri="{FF2B5EF4-FFF2-40B4-BE49-F238E27FC236}">
                <a16:creationId xmlns:a16="http://schemas.microsoft.com/office/drawing/2014/main" id="{06687A25-43F0-D3C4-2CBD-4E51B7EE9D98}"/>
              </a:ext>
            </a:extLst>
          </p:cNvPr>
          <p:cNvPicPr>
            <a:picLocks noChangeAspect="1"/>
          </p:cNvPicPr>
          <p:nvPr/>
        </p:nvPicPr>
        <p:blipFill>
          <a:blip r:embed="rId4">
            <a:extLst>
              <a:ext uri="{28A0092B-C50C-407E-A947-70E740481C1C}">
                <a14:useLocalDpi xmlns:a14="http://schemas.microsoft.com/office/drawing/2010/main" val="0"/>
              </a:ext>
            </a:extLst>
          </a:blip>
          <a:srcRect l="7084" t="52992" r="42036" b="8034"/>
          <a:stretch/>
        </p:blipFill>
        <p:spPr>
          <a:xfrm>
            <a:off x="203595" y="2209403"/>
            <a:ext cx="3367333" cy="3338051"/>
          </a:xfrm>
          <a:prstGeom prst="rect">
            <a:avLst/>
          </a:prstGeom>
          <a:effectLst/>
        </p:spPr>
      </p:pic>
      <p:sp>
        <p:nvSpPr>
          <p:cNvPr id="27" name="Rectangle 26">
            <a:extLst>
              <a:ext uri="{FF2B5EF4-FFF2-40B4-BE49-F238E27FC236}">
                <a16:creationId xmlns:a16="http://schemas.microsoft.com/office/drawing/2014/main" id="{4724B206-49DB-0BE0-996A-11063767C31C}"/>
              </a:ext>
            </a:extLst>
          </p:cNvPr>
          <p:cNvSpPr/>
          <p:nvPr/>
        </p:nvSpPr>
        <p:spPr>
          <a:xfrm>
            <a:off x="0" y="-12820"/>
            <a:ext cx="12202250" cy="68825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8" name="Table 27">
            <a:extLst>
              <a:ext uri="{FF2B5EF4-FFF2-40B4-BE49-F238E27FC236}">
                <a16:creationId xmlns:a16="http://schemas.microsoft.com/office/drawing/2014/main" id="{3FD91668-CC58-3F3E-DC3D-8BD2E6A96873}"/>
              </a:ext>
            </a:extLst>
          </p:cNvPr>
          <p:cNvGraphicFramePr>
            <a:graphicFrameLocks noGrp="1"/>
          </p:cNvGraphicFramePr>
          <p:nvPr>
            <p:extLst>
              <p:ext uri="{D42A27DB-BD31-4B8C-83A1-F6EECF244321}">
                <p14:modId xmlns:p14="http://schemas.microsoft.com/office/powerpoint/2010/main" val="265585558"/>
              </p:ext>
            </p:extLst>
          </p:nvPr>
        </p:nvGraphicFramePr>
        <p:xfrm>
          <a:off x="210971" y="1505798"/>
          <a:ext cx="3352583" cy="693420"/>
        </p:xfrm>
        <a:graphic>
          <a:graphicData uri="http://schemas.openxmlformats.org/drawingml/2006/table">
            <a:tbl>
              <a:tblPr/>
              <a:tblGrid>
                <a:gridCol w="685800">
                  <a:extLst>
                    <a:ext uri="{9D8B030D-6E8A-4147-A177-3AD203B41FA5}">
                      <a16:colId xmlns:a16="http://schemas.microsoft.com/office/drawing/2014/main" val="2735758327"/>
                    </a:ext>
                  </a:extLst>
                </a:gridCol>
                <a:gridCol w="1763015">
                  <a:extLst>
                    <a:ext uri="{9D8B030D-6E8A-4147-A177-3AD203B41FA5}">
                      <a16:colId xmlns:a16="http://schemas.microsoft.com/office/drawing/2014/main" val="953930379"/>
                    </a:ext>
                  </a:extLst>
                </a:gridCol>
                <a:gridCol w="903768">
                  <a:extLst>
                    <a:ext uri="{9D8B030D-6E8A-4147-A177-3AD203B41FA5}">
                      <a16:colId xmlns:a16="http://schemas.microsoft.com/office/drawing/2014/main" val="3838731704"/>
                    </a:ext>
                  </a:extLst>
                </a:gridCol>
              </a:tblGrid>
              <a:tr h="180975">
                <a:tc>
                  <a:txBody>
                    <a:bodyPr/>
                    <a:lstStyle/>
                    <a:p>
                      <a:pPr algn="ctr" fontAlgn="ctr"/>
                      <a:r>
                        <a:rPr lang="en-US" sz="1100" b="1" i="1" u="none" strike="noStrike" dirty="0">
                          <a:solidFill>
                            <a:srgbClr val="000000"/>
                          </a:solidFill>
                          <a:effectLst/>
                          <a:latin typeface="Arial" panose="020B0604020202020204" pitchFamily="34" charset="0"/>
                        </a:rPr>
                        <a:t>Identifier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1" u="none" strike="noStrike" dirty="0">
                          <a:solidFill>
                            <a:srgbClr val="000000"/>
                          </a:solidFill>
                          <a:effectLst/>
                          <a:latin typeface="Arial" panose="020B0604020202020204" pitchFamily="34" charset="0"/>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1" u="none" strike="noStrike" dirty="0">
                          <a:solidFill>
                            <a:srgbClr val="000000"/>
                          </a:solidFill>
                          <a:effectLst/>
                          <a:latin typeface="Arial" panose="020B0604020202020204" pitchFamily="34" charset="0"/>
                        </a:rPr>
                        <a:t>Estimate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341368432"/>
                  </a:ext>
                </a:extLst>
              </a:tr>
              <a:tr h="190500">
                <a:tc>
                  <a:txBody>
                    <a:bodyPr/>
                    <a:lstStyle/>
                    <a:p>
                      <a:pPr algn="ctr" fontAlgn="b"/>
                      <a:r>
                        <a:rPr lang="en-US" sz="1100" b="1" i="0" u="none" strike="noStrike" dirty="0">
                          <a:solidFill>
                            <a:srgbClr val="000000"/>
                          </a:solidFill>
                          <a:effectLst/>
                          <a:latin typeface="Arial" panose="020B0604020202020204" pitchFamily="34" charset="0"/>
                        </a:rPr>
                        <a:t>R-11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1" u="none" strike="noStrike" dirty="0">
                          <a:solidFill>
                            <a:srgbClr val="000000"/>
                          </a:solidFill>
                          <a:effectLst/>
                          <a:latin typeface="Arial" panose="020B0604020202020204" pitchFamily="34" charset="0"/>
                        </a:rPr>
                        <a:t>Pine Grove Drive at Greenville Loop Roundabout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rgbClr val="000000"/>
                          </a:solidFill>
                          <a:effectLst/>
                          <a:latin typeface="Arial" panose="020B0604020202020204" pitchFamily="34" charset="0"/>
                        </a:rPr>
                        <a:t> $   1,500,000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169762"/>
                  </a:ext>
                </a:extLst>
              </a:tr>
            </a:tbl>
          </a:graphicData>
        </a:graphic>
      </p:graphicFrame>
      <p:grpSp>
        <p:nvGrpSpPr>
          <p:cNvPr id="38" name="Group 37">
            <a:extLst>
              <a:ext uri="{FF2B5EF4-FFF2-40B4-BE49-F238E27FC236}">
                <a16:creationId xmlns:a16="http://schemas.microsoft.com/office/drawing/2014/main" id="{56D2B752-C41A-BCB0-4C2B-E872505BBC6E}"/>
              </a:ext>
            </a:extLst>
          </p:cNvPr>
          <p:cNvGrpSpPr/>
          <p:nvPr/>
        </p:nvGrpSpPr>
        <p:grpSpPr>
          <a:xfrm>
            <a:off x="6927575" y="26075"/>
            <a:ext cx="5274676" cy="702742"/>
            <a:chOff x="6927575" y="26075"/>
            <a:chExt cx="5274676" cy="702742"/>
          </a:xfrm>
        </p:grpSpPr>
        <p:sp>
          <p:nvSpPr>
            <p:cNvPr id="39" name="TextBox 38">
              <a:extLst>
                <a:ext uri="{FF2B5EF4-FFF2-40B4-BE49-F238E27FC236}">
                  <a16:creationId xmlns:a16="http://schemas.microsoft.com/office/drawing/2014/main" id="{A065FBC6-0971-9EE8-D9A0-92CBCC5A72C1}"/>
                </a:ext>
              </a:extLst>
            </p:cNvPr>
            <p:cNvSpPr txBox="1"/>
            <p:nvPr/>
          </p:nvSpPr>
          <p:spPr>
            <a:xfrm>
              <a:off x="6927575" y="26075"/>
              <a:ext cx="5247861" cy="584775"/>
            </a:xfrm>
            <a:prstGeom prst="rect">
              <a:avLst/>
            </a:prstGeom>
            <a:noFill/>
          </p:spPr>
          <p:txBody>
            <a:bodyPr wrap="square" lIns="182880" tIns="91440" rIns="91440" bIns="182880" rtlCol="0" anchor="ctr" anchorCtr="0">
              <a:spAutoFit/>
            </a:bodyPr>
            <a:lstStyle/>
            <a:p>
              <a:pPr algn="r"/>
              <a:r>
                <a:rPr lang="en-US" sz="2000" dirty="0">
                  <a:solidFill>
                    <a:schemeClr val="bg1"/>
                  </a:solidFill>
                </a:rPr>
                <a:t>Pine Grove Dr Southern Intersections</a:t>
              </a:r>
            </a:p>
          </p:txBody>
        </p:sp>
        <p:sp>
          <p:nvSpPr>
            <p:cNvPr id="40" name="TextBox 39">
              <a:extLst>
                <a:ext uri="{FF2B5EF4-FFF2-40B4-BE49-F238E27FC236}">
                  <a16:creationId xmlns:a16="http://schemas.microsoft.com/office/drawing/2014/main" id="{7B0C5225-F78B-8B30-752C-C17E50677D36}"/>
                </a:ext>
              </a:extLst>
            </p:cNvPr>
            <p:cNvSpPr txBox="1"/>
            <p:nvPr/>
          </p:nvSpPr>
          <p:spPr>
            <a:xfrm>
              <a:off x="8146117" y="390263"/>
              <a:ext cx="4056134" cy="338554"/>
            </a:xfrm>
            <a:prstGeom prst="rect">
              <a:avLst/>
            </a:prstGeom>
            <a:noFill/>
          </p:spPr>
          <p:txBody>
            <a:bodyPr wrap="square" rtlCol="0">
              <a:spAutoFit/>
            </a:bodyPr>
            <a:lstStyle/>
            <a:p>
              <a:pPr algn="ctr"/>
              <a:r>
                <a:rPr lang="en-US" sz="1600" i="1" dirty="0">
                  <a:solidFill>
                    <a:schemeClr val="bg1">
                      <a:lumMod val="95000"/>
                    </a:schemeClr>
                  </a:solidFill>
                </a:rPr>
                <a:t>Greenville Loop Rd &amp; Holly Tree Rd</a:t>
              </a:r>
            </a:p>
          </p:txBody>
        </p:sp>
      </p:grpSp>
      <p:sp>
        <p:nvSpPr>
          <p:cNvPr id="5" name="TextBox 4">
            <a:extLst>
              <a:ext uri="{FF2B5EF4-FFF2-40B4-BE49-F238E27FC236}">
                <a16:creationId xmlns:a16="http://schemas.microsoft.com/office/drawing/2014/main" id="{749C6CCD-B8C1-2E1C-02CE-053F3833848F}"/>
              </a:ext>
            </a:extLst>
          </p:cNvPr>
          <p:cNvSpPr txBox="1"/>
          <p:nvPr/>
        </p:nvSpPr>
        <p:spPr>
          <a:xfrm>
            <a:off x="9050391" y="2135251"/>
            <a:ext cx="2687692" cy="646331"/>
          </a:xfrm>
          <a:prstGeom prst="rect">
            <a:avLst/>
          </a:prstGeom>
          <a:solidFill>
            <a:schemeClr val="tx1">
              <a:alpha val="63000"/>
            </a:schemeClr>
          </a:solidFill>
        </p:spPr>
        <p:txBody>
          <a:bodyPr wrap="square" rtlCol="0">
            <a:spAutoFit/>
          </a:bodyPr>
          <a:lstStyle>
            <a:defPPr>
              <a:defRPr lang="en-US"/>
            </a:defPPr>
            <a:lvl1pPr algn="ctr">
              <a:defRPr>
                <a:solidFill>
                  <a:schemeClr val="bg1"/>
                </a:solidFill>
              </a:defRPr>
            </a:lvl1pPr>
          </a:lstStyle>
          <a:p>
            <a:r>
              <a:rPr lang="en-US" dirty="0"/>
              <a:t>Dual-lane roundabout &amp; road widening required</a:t>
            </a:r>
          </a:p>
        </p:txBody>
      </p:sp>
      <p:sp>
        <p:nvSpPr>
          <p:cNvPr id="9" name="TextBox 8">
            <a:extLst>
              <a:ext uri="{FF2B5EF4-FFF2-40B4-BE49-F238E27FC236}">
                <a16:creationId xmlns:a16="http://schemas.microsoft.com/office/drawing/2014/main" id="{F80D75F5-4E5F-A3CF-FEC8-E61E7209F1C2}"/>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#6:</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Major Factors Impacting Project Costs    </a:t>
            </a:r>
            <a:r>
              <a:rPr kumimoji="0" lang="en-US" sz="2000" b="0" i="0" u="none" strike="noStrike" kern="0" cap="none" spc="0" normalizeH="0" baseline="0" noProof="0" dirty="0">
                <a:ln>
                  <a:noFill/>
                </a:ln>
                <a:solidFill>
                  <a:prstClr val="white">
                    <a:lumMod val="85000"/>
                  </a:prstClr>
                </a:solidFill>
                <a:effectLst/>
                <a:uLnTx/>
                <a:uFillTx/>
                <a:latin typeface="Aptos" panose="02110004020202020204"/>
                <a:ea typeface="+mn-ea"/>
                <a:cs typeface="+mn-cs"/>
              </a:rPr>
              <a:t>(continued)</a:t>
            </a:r>
            <a:endParaRPr kumimoji="0" lang="en-US" sz="3000" b="0" i="0" u="none" strike="noStrike" kern="0" cap="none" spc="0" normalizeH="0" baseline="0" noProof="0" dirty="0">
              <a:ln>
                <a:noFill/>
              </a:ln>
              <a:solidFill>
                <a:prstClr val="white"/>
              </a:solidFill>
              <a:effectLst/>
              <a:uLnTx/>
              <a:uFillTx/>
              <a:latin typeface="Aptos" panose="02110004020202020204"/>
            </a:endParaRPr>
          </a:p>
        </p:txBody>
      </p:sp>
      <p:sp>
        <p:nvSpPr>
          <p:cNvPr id="13" name="TextBox 12">
            <a:extLst>
              <a:ext uri="{FF2B5EF4-FFF2-40B4-BE49-F238E27FC236}">
                <a16:creationId xmlns:a16="http://schemas.microsoft.com/office/drawing/2014/main" id="{DD23802C-6DEC-F19F-B0DD-4939EC3DFB55}"/>
              </a:ext>
            </a:extLst>
          </p:cNvPr>
          <p:cNvSpPr txBox="1"/>
          <p:nvPr/>
        </p:nvSpPr>
        <p:spPr>
          <a:xfrm>
            <a:off x="203595" y="5487294"/>
            <a:ext cx="3340122" cy="1277273"/>
          </a:xfrm>
          <a:prstGeom prst="rect">
            <a:avLst/>
          </a:prstGeom>
          <a:noFill/>
        </p:spPr>
        <p:txBody>
          <a:bodyPr wrap="square" rtlCol="0">
            <a:spAutoFit/>
          </a:bodyPr>
          <a:lstStyle/>
          <a:p>
            <a:r>
              <a:rPr lang="en-US" sz="1100" dirty="0"/>
              <a:t>The construction of a roundabout to improve the traffic flow at the intersection of Pine Grove Drive and Greenville Loop Road.  This project will improve the safety of the intersection of Pine Grove Drive and Greenville Loop Road by introducing a roundabout to encourage free flow of traffic and reduce the number of conflict points.</a:t>
            </a:r>
          </a:p>
        </p:txBody>
      </p:sp>
      <p:sp>
        <p:nvSpPr>
          <p:cNvPr id="18" name="TextBox 17">
            <a:extLst>
              <a:ext uri="{FF2B5EF4-FFF2-40B4-BE49-F238E27FC236}">
                <a16:creationId xmlns:a16="http://schemas.microsoft.com/office/drawing/2014/main" id="{10F5B969-716B-4DB9-464F-AC6273CB4D02}"/>
              </a:ext>
            </a:extLst>
          </p:cNvPr>
          <p:cNvSpPr txBox="1"/>
          <p:nvPr/>
        </p:nvSpPr>
        <p:spPr>
          <a:xfrm>
            <a:off x="12905" y="730915"/>
            <a:ext cx="12175436" cy="369332"/>
          </a:xfrm>
          <a:prstGeom prst="rect">
            <a:avLst/>
          </a:prstGeom>
          <a:noFill/>
        </p:spPr>
        <p:txBody>
          <a:bodyPr wrap="square" lIns="0" tIns="0" rIns="0" bIns="91440" rtlCol="0" anchor="ctr" anchorCtr="0">
            <a:spAutoFit/>
          </a:bodyPr>
          <a:lstStyle/>
          <a:p>
            <a:pPr algn="ctr"/>
            <a:r>
              <a:rPr lang="en-US" dirty="0"/>
              <a:t>Pine Grove Dr Southern Intersections</a:t>
            </a:r>
          </a:p>
        </p:txBody>
      </p:sp>
    </p:spTree>
    <p:extLst>
      <p:ext uri="{BB962C8B-B14F-4D97-AF65-F5344CB8AC3E}">
        <p14:creationId xmlns:p14="http://schemas.microsoft.com/office/powerpoint/2010/main" val="169235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ity Council">
            <a:extLst>
              <a:ext uri="{FF2B5EF4-FFF2-40B4-BE49-F238E27FC236}">
                <a16:creationId xmlns:a16="http://schemas.microsoft.com/office/drawing/2014/main" id="{48B59A44-47C1-1BEF-B2D2-0DC796390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99" b="3899"/>
          <a:stretch/>
        </p:blipFill>
        <p:spPr bwMode="auto">
          <a:xfrm>
            <a:off x="-26938" y="-4669"/>
            <a:ext cx="1221421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1422B8-A041-9AF7-ACE3-1579B6AAAF17}"/>
              </a:ext>
            </a:extLst>
          </p:cNvPr>
          <p:cNvSpPr txBox="1"/>
          <p:nvPr/>
        </p:nvSpPr>
        <p:spPr>
          <a:xfrm>
            <a:off x="4728" y="5363570"/>
            <a:ext cx="12157704" cy="1489762"/>
          </a:xfrm>
          <a:prstGeom prst="rect">
            <a:avLst/>
          </a:prstGeom>
          <a:solidFill>
            <a:schemeClr val="tx1">
              <a:alpha val="51000"/>
            </a:schemeClr>
          </a:solidFill>
        </p:spPr>
        <p:txBody>
          <a:bodyPr wrap="square" anchor="ctr" anchorCtr="0">
            <a:noAutofit/>
          </a:bodyPr>
          <a:lstStyle/>
          <a:p>
            <a:pPr marR="0" lvl="0" algn="ctr">
              <a:spcBef>
                <a:spcPts val="600"/>
              </a:spcBef>
              <a:buSzPts val="1000"/>
              <a:tabLst>
                <a:tab pos="457200" algn="l"/>
              </a:tabLst>
            </a:pPr>
            <a:r>
              <a:rPr lang="en-US" sz="3200" i="1" dirty="0">
                <a:solidFill>
                  <a:schemeClr val="bg1"/>
                </a:solidFill>
                <a:latin typeface="Arial" panose="020B0604020202020204" pitchFamily="34" charset="0"/>
              </a:rPr>
              <a:t>City Council supported an ambitious</a:t>
            </a:r>
          </a:p>
          <a:p>
            <a:pPr marR="0" lvl="0" algn="ctr">
              <a:spcBef>
                <a:spcPts val="600"/>
              </a:spcBef>
              <a:buSzPts val="1000"/>
              <a:tabLst>
                <a:tab pos="457200" algn="l"/>
              </a:tabLst>
            </a:pPr>
            <a:r>
              <a:rPr lang="en-US" sz="3200" i="1" dirty="0">
                <a:solidFill>
                  <a:schemeClr val="bg1"/>
                </a:solidFill>
                <a:latin typeface="Arial" panose="020B0604020202020204" pitchFamily="34" charset="0"/>
              </a:rPr>
              <a:t>transportation improvement program since 2014</a:t>
            </a:r>
          </a:p>
        </p:txBody>
      </p:sp>
      <p:sp>
        <p:nvSpPr>
          <p:cNvPr id="8" name="TextBox 7">
            <a:extLst>
              <a:ext uri="{FF2B5EF4-FFF2-40B4-BE49-F238E27FC236}">
                <a16:creationId xmlns:a16="http://schemas.microsoft.com/office/drawing/2014/main" id="{4C053771-A130-77DC-0184-4C4B514C1CB3}"/>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ptos" panose="02110004020202020204"/>
              </a:rPr>
              <a:t>Vision for the Future </a:t>
            </a:r>
          </a:p>
        </p:txBody>
      </p:sp>
    </p:spTree>
    <p:extLst>
      <p:ext uri="{BB962C8B-B14F-4D97-AF65-F5344CB8AC3E}">
        <p14:creationId xmlns:p14="http://schemas.microsoft.com/office/powerpoint/2010/main" val="279151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6CA05-B8EB-E17A-F8EE-00E9F34350E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533EDE6-D55B-6F92-9264-5852F2CD615A}"/>
              </a:ext>
            </a:extLst>
          </p:cNvPr>
          <p:cNvSpPr/>
          <p:nvPr/>
        </p:nvSpPr>
        <p:spPr>
          <a:xfrm>
            <a:off x="105508" y="1329171"/>
            <a:ext cx="3563522" cy="54467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78B0F02-FA6D-6550-C5E5-FF323CE16BC4}"/>
              </a:ext>
            </a:extLst>
          </p:cNvPr>
          <p:cNvSpPr/>
          <p:nvPr/>
        </p:nvSpPr>
        <p:spPr>
          <a:xfrm>
            <a:off x="3665914" y="1329172"/>
            <a:ext cx="8420584" cy="54467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63E6C55-EF0F-3CB8-90C2-9F627D550DBD}"/>
              </a:ext>
            </a:extLst>
          </p:cNvPr>
          <p:cNvPicPr>
            <a:picLocks noChangeAspect="1"/>
          </p:cNvPicPr>
          <p:nvPr/>
        </p:nvPicPr>
        <p:blipFill>
          <a:blip r:embed="rId3">
            <a:extLst>
              <a:ext uri="{28A0092B-C50C-407E-A947-70E740481C1C}">
                <a14:useLocalDpi xmlns:a14="http://schemas.microsoft.com/office/drawing/2010/main" val="0"/>
              </a:ext>
            </a:extLst>
          </a:blip>
          <a:srcRect t="625" b="625"/>
          <a:stretch/>
        </p:blipFill>
        <p:spPr>
          <a:xfrm>
            <a:off x="203595" y="2089087"/>
            <a:ext cx="3367333" cy="3338051"/>
          </a:xfrm>
          <a:prstGeom prst="rect">
            <a:avLst/>
          </a:prstGeom>
          <a:effectLst/>
        </p:spPr>
      </p:pic>
      <p:graphicFrame>
        <p:nvGraphicFramePr>
          <p:cNvPr id="9" name="Table 8">
            <a:extLst>
              <a:ext uri="{FF2B5EF4-FFF2-40B4-BE49-F238E27FC236}">
                <a16:creationId xmlns:a16="http://schemas.microsoft.com/office/drawing/2014/main" id="{3BD3AB96-4FDA-68EE-7342-42B55B7C1376}"/>
              </a:ext>
            </a:extLst>
          </p:cNvPr>
          <p:cNvGraphicFramePr>
            <a:graphicFrameLocks noGrp="1"/>
          </p:cNvGraphicFramePr>
          <p:nvPr>
            <p:extLst>
              <p:ext uri="{D42A27DB-BD31-4B8C-83A1-F6EECF244321}">
                <p14:modId xmlns:p14="http://schemas.microsoft.com/office/powerpoint/2010/main" val="3560859087"/>
              </p:ext>
            </p:extLst>
          </p:nvPr>
        </p:nvGraphicFramePr>
        <p:xfrm>
          <a:off x="210971" y="1493766"/>
          <a:ext cx="3352583" cy="525780"/>
        </p:xfrm>
        <a:graphic>
          <a:graphicData uri="http://schemas.openxmlformats.org/drawingml/2006/table">
            <a:tbl>
              <a:tblPr/>
              <a:tblGrid>
                <a:gridCol w="685800">
                  <a:extLst>
                    <a:ext uri="{9D8B030D-6E8A-4147-A177-3AD203B41FA5}">
                      <a16:colId xmlns:a16="http://schemas.microsoft.com/office/drawing/2014/main" val="2735758327"/>
                    </a:ext>
                  </a:extLst>
                </a:gridCol>
                <a:gridCol w="1763015">
                  <a:extLst>
                    <a:ext uri="{9D8B030D-6E8A-4147-A177-3AD203B41FA5}">
                      <a16:colId xmlns:a16="http://schemas.microsoft.com/office/drawing/2014/main" val="953930379"/>
                    </a:ext>
                  </a:extLst>
                </a:gridCol>
                <a:gridCol w="903768">
                  <a:extLst>
                    <a:ext uri="{9D8B030D-6E8A-4147-A177-3AD203B41FA5}">
                      <a16:colId xmlns:a16="http://schemas.microsoft.com/office/drawing/2014/main" val="3838731704"/>
                    </a:ext>
                  </a:extLst>
                </a:gridCol>
              </a:tblGrid>
              <a:tr h="180975">
                <a:tc>
                  <a:txBody>
                    <a:bodyPr/>
                    <a:lstStyle/>
                    <a:p>
                      <a:pPr algn="ctr" fontAlgn="ctr"/>
                      <a:r>
                        <a:rPr lang="en-US" sz="1100" b="1" i="1" u="none" strike="noStrike" dirty="0">
                          <a:solidFill>
                            <a:srgbClr val="000000"/>
                          </a:solidFill>
                          <a:effectLst/>
                          <a:latin typeface="Arial" panose="020B0604020202020204" pitchFamily="34" charset="0"/>
                        </a:rPr>
                        <a:t>Identifier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1" u="none" strike="noStrike" dirty="0">
                          <a:solidFill>
                            <a:srgbClr val="000000"/>
                          </a:solidFill>
                          <a:effectLst/>
                          <a:latin typeface="Arial" panose="020B0604020202020204" pitchFamily="34" charset="0"/>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1" i="1" u="none" strike="noStrike" dirty="0">
                          <a:solidFill>
                            <a:srgbClr val="000000"/>
                          </a:solidFill>
                          <a:effectLst/>
                          <a:latin typeface="Arial" panose="020B0604020202020204" pitchFamily="34" charset="0"/>
                        </a:rPr>
                        <a:t>Estimate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341368432"/>
                  </a:ext>
                </a:extLst>
              </a:tr>
              <a:tr h="190500">
                <a:tc>
                  <a:txBody>
                    <a:bodyPr/>
                    <a:lstStyle/>
                    <a:p>
                      <a:pPr algn="ctr" fontAlgn="b"/>
                      <a:r>
                        <a:rPr lang="en-US" sz="1100" b="1" i="0" u="none" strike="noStrike" dirty="0">
                          <a:solidFill>
                            <a:srgbClr val="000000"/>
                          </a:solidFill>
                          <a:effectLst/>
                          <a:latin typeface="Arial" panose="020B0604020202020204" pitchFamily="34" charset="0"/>
                        </a:rPr>
                        <a:t>R-12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1" u="none" strike="noStrike" dirty="0">
                          <a:solidFill>
                            <a:srgbClr val="000000"/>
                          </a:solidFill>
                          <a:effectLst/>
                          <a:latin typeface="Arial" panose="020B0604020202020204" pitchFamily="34" charset="0"/>
                        </a:rPr>
                        <a:t>Pine Grove Drive at Holly Tree Roundabout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none" strike="noStrike" dirty="0">
                          <a:solidFill>
                            <a:srgbClr val="000000"/>
                          </a:solidFill>
                          <a:effectLst/>
                          <a:latin typeface="Arial" panose="020B0604020202020204" pitchFamily="34" charset="0"/>
                        </a:rPr>
                        <a:t> $   1,500,000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169762"/>
                  </a:ext>
                </a:extLst>
              </a:tr>
            </a:tbl>
          </a:graphicData>
        </a:graphic>
      </p:graphicFrame>
      <p:sp>
        <p:nvSpPr>
          <p:cNvPr id="31" name="Rectangle 30">
            <a:extLst>
              <a:ext uri="{FF2B5EF4-FFF2-40B4-BE49-F238E27FC236}">
                <a16:creationId xmlns:a16="http://schemas.microsoft.com/office/drawing/2014/main" id="{293EF36D-2E69-2D1A-122A-7EA5BDFE102F}"/>
              </a:ext>
            </a:extLst>
          </p:cNvPr>
          <p:cNvSpPr/>
          <p:nvPr/>
        </p:nvSpPr>
        <p:spPr>
          <a:xfrm>
            <a:off x="0" y="-12820"/>
            <a:ext cx="12192000" cy="68825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27CF588-0962-C8F0-C626-329835BA15F2}"/>
              </a:ext>
            </a:extLst>
          </p:cNvPr>
          <p:cNvPicPr>
            <a:picLocks noChangeAspect="1"/>
          </p:cNvPicPr>
          <p:nvPr/>
        </p:nvPicPr>
        <p:blipFill>
          <a:blip r:embed="rId4">
            <a:extLst>
              <a:ext uri="{28A0092B-C50C-407E-A947-70E740481C1C}">
                <a14:useLocalDpi xmlns:a14="http://schemas.microsoft.com/office/drawing/2010/main" val="0"/>
              </a:ext>
            </a:extLst>
          </a:blip>
          <a:srcRect l="5576" r="987"/>
          <a:stretch/>
        </p:blipFill>
        <p:spPr>
          <a:xfrm>
            <a:off x="3673288" y="1329171"/>
            <a:ext cx="8399440" cy="5444624"/>
          </a:xfrm>
          <a:prstGeom prst="rect">
            <a:avLst/>
          </a:prstGeom>
        </p:spPr>
      </p:pic>
      <p:sp>
        <p:nvSpPr>
          <p:cNvPr id="11" name="TextBox 10">
            <a:extLst>
              <a:ext uri="{FF2B5EF4-FFF2-40B4-BE49-F238E27FC236}">
                <a16:creationId xmlns:a16="http://schemas.microsoft.com/office/drawing/2014/main" id="{ADE624EC-3E47-61C7-DBCD-B42FBF6DF8E6}"/>
              </a:ext>
            </a:extLst>
          </p:cNvPr>
          <p:cNvSpPr txBox="1"/>
          <p:nvPr/>
        </p:nvSpPr>
        <p:spPr>
          <a:xfrm>
            <a:off x="3886201" y="1595038"/>
            <a:ext cx="2302398" cy="646331"/>
          </a:xfrm>
          <a:prstGeom prst="rect">
            <a:avLst/>
          </a:prstGeom>
          <a:solidFill>
            <a:schemeClr val="tx1">
              <a:alpha val="63000"/>
            </a:schemeClr>
          </a:solidFill>
        </p:spPr>
        <p:txBody>
          <a:bodyPr wrap="square" rtlCol="0">
            <a:spAutoFit/>
          </a:bodyPr>
          <a:lstStyle>
            <a:defPPr>
              <a:defRPr lang="en-US"/>
            </a:defPPr>
            <a:lvl1pPr>
              <a:defRPr>
                <a:solidFill>
                  <a:schemeClr val="accent1">
                    <a:lumMod val="50000"/>
                  </a:schemeClr>
                </a:solidFill>
              </a:defRPr>
            </a:lvl1pPr>
          </a:lstStyle>
          <a:p>
            <a:pPr algn="ctr"/>
            <a:r>
              <a:rPr lang="en-US" dirty="0">
                <a:solidFill>
                  <a:schemeClr val="bg1"/>
                </a:solidFill>
              </a:rPr>
              <a:t>Roundabout would not have functioned</a:t>
            </a:r>
          </a:p>
        </p:txBody>
      </p:sp>
      <p:sp>
        <p:nvSpPr>
          <p:cNvPr id="3" name="TextBox 2">
            <a:extLst>
              <a:ext uri="{FF2B5EF4-FFF2-40B4-BE49-F238E27FC236}">
                <a16:creationId xmlns:a16="http://schemas.microsoft.com/office/drawing/2014/main" id="{F596D02C-2D97-1796-C7AC-A416ABF5A387}"/>
              </a:ext>
            </a:extLst>
          </p:cNvPr>
          <p:cNvSpPr txBox="1"/>
          <p:nvPr/>
        </p:nvSpPr>
        <p:spPr>
          <a:xfrm>
            <a:off x="105502" y="1024232"/>
            <a:ext cx="3563522" cy="449942"/>
          </a:xfrm>
          <a:prstGeom prst="rect">
            <a:avLst/>
          </a:prstGeom>
          <a:solidFill>
            <a:schemeClr val="accent2">
              <a:lumMod val="75000"/>
            </a:schemeClr>
          </a:solidFill>
        </p:spPr>
        <p:txBody>
          <a:bodyPr wrap="square" lIns="0" rIns="0" rtlCol="0" anchor="ctr" anchorCtr="0">
            <a:noAutofit/>
          </a:bodyPr>
          <a:lstStyle>
            <a:defPPr>
              <a:defRPr lang="en-US"/>
            </a:defPPr>
            <a:lvl1pPr algn="ctr">
              <a:defRPr>
                <a:solidFill>
                  <a:schemeClr val="bg1"/>
                </a:solidFill>
              </a:defRPr>
            </a:lvl1pPr>
          </a:lstStyle>
          <a:p>
            <a:r>
              <a:rPr lang="en-US" sz="2000" i="1" dirty="0"/>
              <a:t>Potential Projects List </a:t>
            </a:r>
            <a:r>
              <a:rPr lang="en-US" sz="2000" dirty="0"/>
              <a:t>Scoping</a:t>
            </a:r>
          </a:p>
        </p:txBody>
      </p:sp>
      <p:sp>
        <p:nvSpPr>
          <p:cNvPr id="18" name="Rectangle 17">
            <a:extLst>
              <a:ext uri="{FF2B5EF4-FFF2-40B4-BE49-F238E27FC236}">
                <a16:creationId xmlns:a16="http://schemas.microsoft.com/office/drawing/2014/main" id="{010F4580-A5F5-30BD-330A-B76CE60C8478}"/>
              </a:ext>
            </a:extLst>
          </p:cNvPr>
          <p:cNvSpPr/>
          <p:nvPr/>
        </p:nvSpPr>
        <p:spPr>
          <a:xfrm>
            <a:off x="0" y="-12820"/>
            <a:ext cx="12202250" cy="68825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8D45BCD-026E-A42E-8B86-03AF8E10D57C}"/>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#6:</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Major Factors Impacting Project Costs    </a:t>
            </a:r>
            <a:r>
              <a:rPr kumimoji="0" lang="en-US" sz="2000" b="0" i="0" u="none" strike="noStrike" kern="0" cap="none" spc="0" normalizeH="0" baseline="0" noProof="0" dirty="0">
                <a:ln>
                  <a:noFill/>
                </a:ln>
                <a:solidFill>
                  <a:prstClr val="white">
                    <a:lumMod val="85000"/>
                  </a:prstClr>
                </a:solidFill>
                <a:effectLst/>
                <a:uLnTx/>
                <a:uFillTx/>
                <a:latin typeface="Aptos" panose="02110004020202020204"/>
                <a:ea typeface="+mn-ea"/>
                <a:cs typeface="+mn-cs"/>
              </a:rPr>
              <a:t>(continued)</a:t>
            </a:r>
            <a:endParaRPr kumimoji="0" lang="en-US" sz="3000" b="0" i="0" u="none" strike="noStrike" kern="0" cap="none" spc="0" normalizeH="0" baseline="0" noProof="0" dirty="0">
              <a:ln>
                <a:noFill/>
              </a:ln>
              <a:solidFill>
                <a:prstClr val="white"/>
              </a:solidFill>
              <a:effectLst/>
              <a:uLnTx/>
              <a:uFillTx/>
              <a:latin typeface="Aptos" panose="02110004020202020204"/>
            </a:endParaRPr>
          </a:p>
        </p:txBody>
      </p:sp>
      <p:sp>
        <p:nvSpPr>
          <p:cNvPr id="21" name="TextBox 20">
            <a:extLst>
              <a:ext uri="{FF2B5EF4-FFF2-40B4-BE49-F238E27FC236}">
                <a16:creationId xmlns:a16="http://schemas.microsoft.com/office/drawing/2014/main" id="{F48B9D3B-3916-15CA-0ABF-4DE671DB669A}"/>
              </a:ext>
            </a:extLst>
          </p:cNvPr>
          <p:cNvSpPr txBox="1"/>
          <p:nvPr/>
        </p:nvSpPr>
        <p:spPr>
          <a:xfrm>
            <a:off x="3665903" y="1012509"/>
            <a:ext cx="8420584" cy="461665"/>
          </a:xfrm>
          <a:prstGeom prst="rect">
            <a:avLst/>
          </a:prstGeom>
          <a:solidFill>
            <a:srgbClr val="1C3B11"/>
          </a:solidFill>
        </p:spPr>
        <p:txBody>
          <a:bodyPr wrap="square" rtlCol="0">
            <a:spAutoFit/>
          </a:bodyPr>
          <a:lstStyle>
            <a:defPPr>
              <a:defRPr lang="en-US"/>
            </a:defPPr>
            <a:lvl1pPr algn="ctr">
              <a:defRPr>
                <a:solidFill>
                  <a:schemeClr val="bg1"/>
                </a:solidFill>
              </a:defRPr>
            </a:lvl1pPr>
          </a:lstStyle>
          <a:p>
            <a:r>
              <a:rPr lang="en-US" sz="2400" dirty="0"/>
              <a:t>Project Delivery Scoping</a:t>
            </a:r>
          </a:p>
        </p:txBody>
      </p:sp>
      <p:sp>
        <p:nvSpPr>
          <p:cNvPr id="22" name="TextBox 21">
            <a:extLst>
              <a:ext uri="{FF2B5EF4-FFF2-40B4-BE49-F238E27FC236}">
                <a16:creationId xmlns:a16="http://schemas.microsoft.com/office/drawing/2014/main" id="{6EDA8680-59AB-C745-1B5C-5EA7DD68A6B3}"/>
              </a:ext>
            </a:extLst>
          </p:cNvPr>
          <p:cNvSpPr txBox="1"/>
          <p:nvPr/>
        </p:nvSpPr>
        <p:spPr>
          <a:xfrm>
            <a:off x="12905" y="730915"/>
            <a:ext cx="12175436" cy="369332"/>
          </a:xfrm>
          <a:prstGeom prst="rect">
            <a:avLst/>
          </a:prstGeom>
          <a:noFill/>
        </p:spPr>
        <p:txBody>
          <a:bodyPr wrap="square" lIns="0" tIns="0" rIns="0" bIns="91440" rtlCol="0" anchor="ctr" anchorCtr="0">
            <a:spAutoFit/>
          </a:bodyPr>
          <a:lstStyle/>
          <a:p>
            <a:pPr algn="ctr"/>
            <a:r>
              <a:rPr lang="en-US" dirty="0"/>
              <a:t>Pine Grove Dr Southern Intersections</a:t>
            </a:r>
          </a:p>
        </p:txBody>
      </p:sp>
      <p:sp>
        <p:nvSpPr>
          <p:cNvPr id="23" name="TextBox 22">
            <a:extLst>
              <a:ext uri="{FF2B5EF4-FFF2-40B4-BE49-F238E27FC236}">
                <a16:creationId xmlns:a16="http://schemas.microsoft.com/office/drawing/2014/main" id="{89D0BCD7-3808-92A7-529B-B010C97690E7}"/>
              </a:ext>
            </a:extLst>
          </p:cNvPr>
          <p:cNvSpPr txBox="1"/>
          <p:nvPr/>
        </p:nvSpPr>
        <p:spPr>
          <a:xfrm>
            <a:off x="203595" y="5487294"/>
            <a:ext cx="3340122" cy="1277273"/>
          </a:xfrm>
          <a:prstGeom prst="rect">
            <a:avLst/>
          </a:prstGeom>
          <a:noFill/>
        </p:spPr>
        <p:txBody>
          <a:bodyPr wrap="square" rtlCol="0">
            <a:spAutoFit/>
          </a:bodyPr>
          <a:lstStyle/>
          <a:p>
            <a:r>
              <a:rPr lang="en-US" sz="1100" dirty="0"/>
              <a:t>The construction of a roundabout to improve the traffic flow at the intersection of Pine Grove Drive and Holly Tree Road.  This project will improve the safety of the intersection of Pine Grove Drive and Greenville Loop Road by introducing a roundabout to encourage free flow of traffic and reduce the number of conflict points.</a:t>
            </a:r>
          </a:p>
        </p:txBody>
      </p:sp>
    </p:spTree>
    <p:extLst>
      <p:ext uri="{BB962C8B-B14F-4D97-AF65-F5344CB8AC3E}">
        <p14:creationId xmlns:p14="http://schemas.microsoft.com/office/powerpoint/2010/main" val="90536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0DD42605-1C0E-511E-7717-7B6E47D44017}"/>
              </a:ext>
            </a:extLst>
          </p:cNvPr>
          <p:cNvGrpSpPr/>
          <p:nvPr/>
        </p:nvGrpSpPr>
        <p:grpSpPr>
          <a:xfrm>
            <a:off x="1457971" y="1176383"/>
            <a:ext cx="10382554" cy="5462165"/>
            <a:chOff x="1457971" y="1176383"/>
            <a:chExt cx="10382554" cy="5462165"/>
          </a:xfrm>
        </p:grpSpPr>
        <p:grpSp>
          <p:nvGrpSpPr>
            <p:cNvPr id="30" name="Group 29">
              <a:extLst>
                <a:ext uri="{FF2B5EF4-FFF2-40B4-BE49-F238E27FC236}">
                  <a16:creationId xmlns:a16="http://schemas.microsoft.com/office/drawing/2014/main" id="{514C7D34-37D4-ACBC-905C-A3889B042447}"/>
                </a:ext>
              </a:extLst>
            </p:cNvPr>
            <p:cNvGrpSpPr/>
            <p:nvPr/>
          </p:nvGrpSpPr>
          <p:grpSpPr>
            <a:xfrm>
              <a:off x="1457971" y="1176383"/>
              <a:ext cx="10382554" cy="5462165"/>
              <a:chOff x="1457971" y="1176383"/>
              <a:chExt cx="10382554" cy="5462165"/>
            </a:xfrm>
          </p:grpSpPr>
          <p:pic>
            <p:nvPicPr>
              <p:cNvPr id="7" name="Picture 6">
                <a:extLst>
                  <a:ext uri="{FF2B5EF4-FFF2-40B4-BE49-F238E27FC236}">
                    <a16:creationId xmlns:a16="http://schemas.microsoft.com/office/drawing/2014/main" id="{84FE0FC9-3EC6-2D5E-08E5-7F6A28157A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57971" y="1656750"/>
                <a:ext cx="9371082" cy="4981798"/>
              </a:xfrm>
              <a:prstGeom prst="rect">
                <a:avLst/>
              </a:prstGeom>
            </p:spPr>
          </p:pic>
          <p:sp>
            <p:nvSpPr>
              <p:cNvPr id="40" name="Rectangle 39">
                <a:extLst>
                  <a:ext uri="{FF2B5EF4-FFF2-40B4-BE49-F238E27FC236}">
                    <a16:creationId xmlns:a16="http://schemas.microsoft.com/office/drawing/2014/main" id="{3FB40AF5-81F6-D607-8764-950A8DD3A677}"/>
                  </a:ext>
                </a:extLst>
              </p:cNvPr>
              <p:cNvSpPr/>
              <p:nvPr/>
            </p:nvSpPr>
            <p:spPr>
              <a:xfrm>
                <a:off x="8809779" y="1176383"/>
                <a:ext cx="1124712" cy="689816"/>
              </a:xfrm>
              <a:prstGeom prst="rect">
                <a:avLst/>
              </a:prstGeom>
              <a:gradFill>
                <a:gsLst>
                  <a:gs pos="0">
                    <a:schemeClr val="accent1">
                      <a:lumMod val="5000"/>
                      <a:lumOff val="95000"/>
                      <a:alpha val="0"/>
                    </a:schemeClr>
                  </a:gs>
                  <a:gs pos="74000">
                    <a:srgbClr val="BAD2D8">
                      <a:alpha val="95000"/>
                    </a:srgbClr>
                  </a:gs>
                  <a:gs pos="83000">
                    <a:srgbClr val="BAD2D8"/>
                  </a:gs>
                  <a:gs pos="100000">
                    <a:srgbClr val="BAD2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5B295FC-7E26-36AC-BE4B-B14BAB23F636}"/>
                  </a:ext>
                </a:extLst>
              </p:cNvPr>
              <p:cNvSpPr txBox="1"/>
              <p:nvPr/>
            </p:nvSpPr>
            <p:spPr>
              <a:xfrm>
                <a:off x="2319660" y="2798455"/>
                <a:ext cx="823818" cy="307777"/>
              </a:xfrm>
              <a:prstGeom prst="rect">
                <a:avLst/>
              </a:prstGeom>
              <a:noFill/>
            </p:spPr>
            <p:txBody>
              <a:bodyPr wrap="square" rtlCol="0">
                <a:spAutoFit/>
              </a:bodyPr>
              <a:lstStyle>
                <a:defPPr>
                  <a:defRPr lang="en-US"/>
                </a:defPPr>
                <a:lvl1pPr algn="ctr">
                  <a:defRPr sz="1400">
                    <a:solidFill>
                      <a:schemeClr val="tx2">
                        <a:lumMod val="90000"/>
                        <a:lumOff val="10000"/>
                      </a:schemeClr>
                    </a:solidFill>
                  </a:defRPr>
                </a:lvl1pPr>
              </a:lstStyle>
              <a:p>
                <a:r>
                  <a:rPr lang="en-US" dirty="0"/>
                  <a:t>$11.6M</a:t>
                </a:r>
              </a:p>
            </p:txBody>
          </p:sp>
          <p:sp>
            <p:nvSpPr>
              <p:cNvPr id="28" name="TextBox 27">
                <a:extLst>
                  <a:ext uri="{FF2B5EF4-FFF2-40B4-BE49-F238E27FC236}">
                    <a16:creationId xmlns:a16="http://schemas.microsoft.com/office/drawing/2014/main" id="{7A486BBC-1B06-49B9-A643-73C182C466A1}"/>
                  </a:ext>
                </a:extLst>
              </p:cNvPr>
              <p:cNvSpPr txBox="1"/>
              <p:nvPr/>
            </p:nvSpPr>
            <p:spPr>
              <a:xfrm>
                <a:off x="5039393" y="2201827"/>
                <a:ext cx="955042" cy="307777"/>
              </a:xfrm>
              <a:prstGeom prst="rect">
                <a:avLst/>
              </a:prstGeom>
              <a:noFill/>
            </p:spPr>
            <p:txBody>
              <a:bodyPr wrap="square" rtlCol="0">
                <a:spAutoFit/>
              </a:bodyPr>
              <a:lstStyle>
                <a:defPPr>
                  <a:defRPr lang="en-US"/>
                </a:defPPr>
                <a:lvl1pPr algn="ctr">
                  <a:defRPr sz="1400">
                    <a:solidFill>
                      <a:schemeClr val="tx2">
                        <a:lumMod val="90000"/>
                        <a:lumOff val="10000"/>
                      </a:schemeClr>
                    </a:solidFill>
                  </a:defRPr>
                </a:lvl1pPr>
              </a:lstStyle>
              <a:p>
                <a:r>
                  <a:rPr lang="en-US" dirty="0"/>
                  <a:t>$13.9M</a:t>
                </a:r>
              </a:p>
            </p:txBody>
          </p:sp>
          <p:sp>
            <p:nvSpPr>
              <p:cNvPr id="29" name="TextBox 28">
                <a:extLst>
                  <a:ext uri="{FF2B5EF4-FFF2-40B4-BE49-F238E27FC236}">
                    <a16:creationId xmlns:a16="http://schemas.microsoft.com/office/drawing/2014/main" id="{378AB0C3-09E5-D282-2A88-C6FB1782A15C}"/>
                  </a:ext>
                </a:extLst>
              </p:cNvPr>
              <p:cNvSpPr txBox="1"/>
              <p:nvPr/>
            </p:nvSpPr>
            <p:spPr>
              <a:xfrm>
                <a:off x="7887767" y="1677583"/>
                <a:ext cx="823818" cy="307777"/>
              </a:xfrm>
              <a:prstGeom prst="rect">
                <a:avLst/>
              </a:prstGeom>
              <a:noFill/>
            </p:spPr>
            <p:txBody>
              <a:bodyPr wrap="square" rtlCol="0">
                <a:spAutoFit/>
              </a:bodyPr>
              <a:lstStyle>
                <a:defPPr>
                  <a:defRPr lang="en-US"/>
                </a:defPPr>
                <a:lvl1pPr algn="ctr">
                  <a:defRPr sz="1400">
                    <a:solidFill>
                      <a:schemeClr val="tx2">
                        <a:lumMod val="90000"/>
                        <a:lumOff val="10000"/>
                      </a:schemeClr>
                    </a:solidFill>
                  </a:defRPr>
                </a:lvl1pPr>
              </a:lstStyle>
              <a:p>
                <a:r>
                  <a:rPr lang="en-US" dirty="0"/>
                  <a:t>$15.8M</a:t>
                </a:r>
              </a:p>
            </p:txBody>
          </p:sp>
          <p:sp>
            <p:nvSpPr>
              <p:cNvPr id="16" name="TextBox 1">
                <a:extLst>
                  <a:ext uri="{FF2B5EF4-FFF2-40B4-BE49-F238E27FC236}">
                    <a16:creationId xmlns:a16="http://schemas.microsoft.com/office/drawing/2014/main" id="{00000000-0008-0000-0000-00000D000000}"/>
                  </a:ext>
                </a:extLst>
              </p:cNvPr>
              <p:cNvSpPr txBox="1"/>
              <p:nvPr/>
            </p:nvSpPr>
            <p:spPr>
              <a:xfrm>
                <a:off x="10141512" y="2251243"/>
                <a:ext cx="1699013" cy="678688"/>
              </a:xfrm>
              <a:prstGeom prst="rect">
                <a:avLst/>
              </a:prstGeom>
              <a:noFill/>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kern="1200" baseline="0" dirty="0">
                    <a:solidFill>
                      <a:schemeClr val="accent1"/>
                    </a:solidFill>
                  </a:rPr>
                  <a:t>Engineering</a:t>
                </a:r>
              </a:p>
              <a:p>
                <a:r>
                  <a:rPr lang="en-US" sz="1400" kern="1200" baseline="0" dirty="0">
                    <a:solidFill>
                      <a:schemeClr val="accent1"/>
                    </a:solidFill>
                  </a:rPr>
                  <a:t>Workload/Staffing</a:t>
                </a:r>
              </a:p>
              <a:p>
                <a:r>
                  <a:rPr lang="en-US" sz="1400" kern="1200" baseline="0" dirty="0">
                    <a:solidFill>
                      <a:schemeClr val="accent1"/>
                    </a:solidFill>
                  </a:rPr>
                  <a:t>Delay Costs</a:t>
                </a:r>
                <a:endParaRPr lang="en-US" sz="1400" kern="1200" dirty="0">
                  <a:solidFill>
                    <a:schemeClr val="accent1"/>
                  </a:solidFill>
                </a:endParaRPr>
              </a:p>
            </p:txBody>
          </p:sp>
          <p:sp>
            <p:nvSpPr>
              <p:cNvPr id="19" name="TextBox 1">
                <a:extLst>
                  <a:ext uri="{FF2B5EF4-FFF2-40B4-BE49-F238E27FC236}">
                    <a16:creationId xmlns:a16="http://schemas.microsoft.com/office/drawing/2014/main" id="{00000000-0008-0000-0000-00000E000000}"/>
                  </a:ext>
                </a:extLst>
              </p:cNvPr>
              <p:cNvSpPr txBox="1"/>
              <p:nvPr/>
            </p:nvSpPr>
            <p:spPr>
              <a:xfrm>
                <a:off x="4490501" y="3565703"/>
                <a:ext cx="983072" cy="374151"/>
              </a:xfrm>
              <a:prstGeom prst="rect">
                <a:avLst/>
              </a:prstGeom>
              <a:noFill/>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kern="1200" dirty="0">
                    <a:solidFill>
                      <a:srgbClr val="CF49BF"/>
                    </a:solidFill>
                  </a:rPr>
                  <a:t>Scope</a:t>
                </a:r>
              </a:p>
              <a:p>
                <a:r>
                  <a:rPr lang="en-US" sz="1600" kern="1200" dirty="0">
                    <a:solidFill>
                      <a:srgbClr val="CF49BF"/>
                    </a:solidFill>
                  </a:rPr>
                  <a:t>Gap</a:t>
                </a:r>
              </a:p>
            </p:txBody>
          </p:sp>
          <p:sp>
            <p:nvSpPr>
              <p:cNvPr id="20" name="TextBox 1">
                <a:extLst>
                  <a:ext uri="{FF2B5EF4-FFF2-40B4-BE49-F238E27FC236}">
                    <a16:creationId xmlns:a16="http://schemas.microsoft.com/office/drawing/2014/main" id="{00000000-0008-0000-0000-00000F000000}"/>
                  </a:ext>
                </a:extLst>
              </p:cNvPr>
              <p:cNvSpPr txBox="1"/>
              <p:nvPr/>
            </p:nvSpPr>
            <p:spPr>
              <a:xfrm>
                <a:off x="4440153" y="5192138"/>
                <a:ext cx="1725376" cy="433864"/>
              </a:xfrm>
              <a:prstGeom prst="rect">
                <a:avLst/>
              </a:prstGeom>
              <a:noFill/>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0" i="1" kern="1200" spc="-50" dirty="0">
                    <a:solidFill>
                      <a:schemeClr val="bg1">
                        <a:lumMod val="50000"/>
                      </a:schemeClr>
                    </a:solidFill>
                  </a:rPr>
                  <a:t>Potential Projects List</a:t>
                </a:r>
              </a:p>
              <a:p>
                <a:r>
                  <a:rPr lang="en-US" sz="1400" b="0" kern="1200" spc="-50" dirty="0">
                    <a:solidFill>
                      <a:schemeClr val="bg1">
                        <a:lumMod val="50000"/>
                      </a:schemeClr>
                    </a:solidFill>
                  </a:rPr>
                  <a:t> C</a:t>
                </a:r>
                <a:r>
                  <a:rPr lang="en-US" sz="1400" b="0" kern="1200" spc="-50" baseline="0" dirty="0">
                    <a:solidFill>
                      <a:schemeClr val="bg1">
                        <a:lumMod val="50000"/>
                      </a:schemeClr>
                    </a:solidFill>
                  </a:rPr>
                  <a:t>ost Estimate</a:t>
                </a:r>
                <a:endParaRPr lang="en-US" sz="1400" b="0" kern="1200" spc="-50" dirty="0">
                  <a:solidFill>
                    <a:schemeClr val="bg1">
                      <a:lumMod val="50000"/>
                    </a:schemeClr>
                  </a:solidFill>
                </a:endParaRPr>
              </a:p>
            </p:txBody>
          </p:sp>
          <p:sp>
            <p:nvSpPr>
              <p:cNvPr id="24" name="TextBox 1">
                <a:extLst>
                  <a:ext uri="{FF2B5EF4-FFF2-40B4-BE49-F238E27FC236}">
                    <a16:creationId xmlns:a16="http://schemas.microsoft.com/office/drawing/2014/main" id="{00000000-0008-0000-0000-000010000000}"/>
                  </a:ext>
                </a:extLst>
              </p:cNvPr>
              <p:cNvSpPr txBox="1"/>
              <p:nvPr/>
            </p:nvSpPr>
            <p:spPr>
              <a:xfrm>
                <a:off x="7338369" y="5118442"/>
                <a:ext cx="723065" cy="235419"/>
              </a:xfrm>
              <a:prstGeom prst="rect">
                <a:avLst/>
              </a:prstGeom>
              <a:noFill/>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kern="1200" baseline="0" dirty="0">
                    <a:solidFill>
                      <a:schemeClr val="tx1">
                        <a:lumMod val="65000"/>
                        <a:lumOff val="35000"/>
                      </a:schemeClr>
                    </a:solidFill>
                  </a:rPr>
                  <a:t>Inflation </a:t>
                </a:r>
                <a:endParaRPr lang="en-US" sz="1400" kern="1200" dirty="0">
                  <a:solidFill>
                    <a:schemeClr val="tx1">
                      <a:lumMod val="65000"/>
                      <a:lumOff val="35000"/>
                    </a:schemeClr>
                  </a:solidFill>
                </a:endParaRPr>
              </a:p>
            </p:txBody>
          </p:sp>
          <p:cxnSp>
            <p:nvCxnSpPr>
              <p:cNvPr id="34" name="Straight Connector 33">
                <a:extLst>
                  <a:ext uri="{FF2B5EF4-FFF2-40B4-BE49-F238E27FC236}">
                    <a16:creationId xmlns:a16="http://schemas.microsoft.com/office/drawing/2014/main" id="{00000000-0008-0000-0000-000014000000}"/>
                  </a:ext>
                </a:extLst>
              </p:cNvPr>
              <p:cNvCxnSpPr>
                <a:cxnSpLocks/>
              </p:cNvCxnSpPr>
              <p:nvPr/>
            </p:nvCxnSpPr>
            <p:spPr>
              <a:xfrm rot="19800000" flipH="1">
                <a:off x="4257114" y="3822635"/>
                <a:ext cx="208684" cy="0"/>
              </a:xfrm>
              <a:prstGeom prst="line">
                <a:avLst/>
              </a:prstGeom>
              <a:ln w="6350">
                <a:solidFill>
                  <a:srgbClr val="CF49B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0000000-0008-0000-0000-000015000000}"/>
                  </a:ext>
                </a:extLst>
              </p:cNvPr>
              <p:cNvCxnSpPr/>
              <p:nvPr/>
            </p:nvCxnSpPr>
            <p:spPr>
              <a:xfrm rot="1800000">
                <a:off x="7104571" y="5153492"/>
                <a:ext cx="199159" cy="0"/>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0000000-0008-0000-0000-000016000000}"/>
                  </a:ext>
                </a:extLst>
              </p:cNvPr>
              <p:cNvCxnSpPr>
                <a:cxnSpLocks/>
              </p:cNvCxnSpPr>
              <p:nvPr/>
            </p:nvCxnSpPr>
            <p:spPr>
              <a:xfrm rot="1800000">
                <a:off x="9915405" y="2262496"/>
                <a:ext cx="208684" cy="0"/>
              </a:xfrm>
              <a:prstGeom prst="line">
                <a:avLst/>
              </a:prstGeom>
              <a:ln w="6350">
                <a:solidFill>
                  <a:srgbClr val="6DAAE1"/>
                </a:solidFill>
              </a:ln>
            </p:spPr>
            <p:style>
              <a:lnRef idx="2">
                <a:schemeClr val="accent1"/>
              </a:lnRef>
              <a:fillRef idx="0">
                <a:schemeClr val="accent1"/>
              </a:fillRef>
              <a:effectRef idx="1">
                <a:schemeClr val="accent1"/>
              </a:effectRef>
              <a:fontRef idx="minor">
                <a:schemeClr val="tx1"/>
              </a:fontRef>
            </p:style>
          </p:cxnSp>
          <p:sp>
            <p:nvSpPr>
              <p:cNvPr id="41" name="TextBox 1">
                <a:extLst>
                  <a:ext uri="{FF2B5EF4-FFF2-40B4-BE49-F238E27FC236}">
                    <a16:creationId xmlns:a16="http://schemas.microsoft.com/office/drawing/2014/main" id="{EE9B062F-32AE-0420-5CA0-0F303AA6AD82}"/>
                  </a:ext>
                </a:extLst>
              </p:cNvPr>
              <p:cNvSpPr txBox="1"/>
              <p:nvPr/>
            </p:nvSpPr>
            <p:spPr>
              <a:xfrm>
                <a:off x="10136034" y="1616776"/>
                <a:ext cx="1399427" cy="429390"/>
              </a:xfrm>
              <a:prstGeom prst="rect">
                <a:avLst/>
              </a:prstGeom>
              <a:noFill/>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kern="1200" baseline="0" dirty="0">
                    <a:solidFill>
                      <a:schemeClr val="accent1"/>
                    </a:solidFill>
                  </a:rPr>
                  <a:t>Current Bidding Environment</a:t>
                </a:r>
                <a:endParaRPr lang="en-US" sz="1400" kern="1200" dirty="0">
                  <a:solidFill>
                    <a:schemeClr val="accent1"/>
                  </a:solidFill>
                </a:endParaRPr>
              </a:p>
            </p:txBody>
          </p:sp>
          <p:cxnSp>
            <p:nvCxnSpPr>
              <p:cNvPr id="50" name="Straight Connector 49">
                <a:extLst>
                  <a:ext uri="{FF2B5EF4-FFF2-40B4-BE49-F238E27FC236}">
                    <a16:creationId xmlns:a16="http://schemas.microsoft.com/office/drawing/2014/main" id="{E4D72A2E-5881-01AC-6015-EAE462EF029A}"/>
                  </a:ext>
                </a:extLst>
              </p:cNvPr>
              <p:cNvCxnSpPr>
                <a:cxnSpLocks/>
              </p:cNvCxnSpPr>
              <p:nvPr/>
            </p:nvCxnSpPr>
            <p:spPr>
              <a:xfrm rot="1800000">
                <a:off x="9912734" y="1631576"/>
                <a:ext cx="208684" cy="0"/>
              </a:xfrm>
              <a:prstGeom prst="line">
                <a:avLst/>
              </a:prstGeom>
              <a:ln w="6350">
                <a:solidFill>
                  <a:srgbClr val="6DAAE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317932F-F05C-A00D-E9B5-3607077B105F}"/>
                  </a:ext>
                </a:extLst>
              </p:cNvPr>
              <p:cNvCxnSpPr>
                <a:cxnSpLocks/>
              </p:cNvCxnSpPr>
              <p:nvPr/>
            </p:nvCxnSpPr>
            <p:spPr>
              <a:xfrm flipV="1">
                <a:off x="3054027" y="2942341"/>
                <a:ext cx="1280160" cy="64"/>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3B0DB99C-CD32-4717-8B26-69AC4BD04E4C}"/>
                  </a:ext>
                </a:extLst>
              </p:cNvPr>
              <p:cNvSpPr txBox="1"/>
              <p:nvPr/>
            </p:nvSpPr>
            <p:spPr>
              <a:xfrm>
                <a:off x="8809586" y="1484163"/>
                <a:ext cx="1151730" cy="276999"/>
              </a:xfrm>
              <a:prstGeom prst="rect">
                <a:avLst/>
              </a:prstGeom>
              <a:noFill/>
            </p:spPr>
            <p:txBody>
              <a:bodyPr wrap="square" rtlCol="0">
                <a:spAutoFit/>
              </a:bodyPr>
              <a:lstStyle/>
              <a:p>
                <a:pPr algn="ctr"/>
                <a:r>
                  <a:rPr lang="en-US" sz="1200" i="1" dirty="0"/>
                  <a:t>unknown</a:t>
                </a:r>
              </a:p>
            </p:txBody>
          </p:sp>
          <p:cxnSp>
            <p:nvCxnSpPr>
              <p:cNvPr id="56" name="Straight Connector 55">
                <a:extLst>
                  <a:ext uri="{FF2B5EF4-FFF2-40B4-BE49-F238E27FC236}">
                    <a16:creationId xmlns:a16="http://schemas.microsoft.com/office/drawing/2014/main" id="{56CCF1B2-126E-D65F-CE1D-FCAA5F980615}"/>
                  </a:ext>
                </a:extLst>
              </p:cNvPr>
              <p:cNvCxnSpPr>
                <a:cxnSpLocks/>
              </p:cNvCxnSpPr>
              <p:nvPr/>
            </p:nvCxnSpPr>
            <p:spPr>
              <a:xfrm flipV="1">
                <a:off x="8732128" y="1866263"/>
                <a:ext cx="1280160" cy="64"/>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E41B830C-870A-8A0A-566E-714BE5B19F47}"/>
                  </a:ext>
                </a:extLst>
              </p:cNvPr>
              <p:cNvSpPr/>
              <p:nvPr/>
            </p:nvSpPr>
            <p:spPr>
              <a:xfrm>
                <a:off x="5902277" y="2351286"/>
                <a:ext cx="1280160" cy="420183"/>
              </a:xfrm>
              <a:prstGeom prst="rect">
                <a:avLst/>
              </a:prstGeom>
              <a:no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5B29F1DC-0B75-B938-C4ED-6A4E23DC78B9}"/>
                  </a:ext>
                </a:extLst>
              </p:cNvPr>
              <p:cNvCxnSpPr>
                <a:cxnSpLocks/>
              </p:cNvCxnSpPr>
              <p:nvPr/>
            </p:nvCxnSpPr>
            <p:spPr>
              <a:xfrm flipV="1">
                <a:off x="5887996" y="2349968"/>
                <a:ext cx="1280160" cy="64"/>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6" name="TextBox 1">
                <a:extLst>
                  <a:ext uri="{FF2B5EF4-FFF2-40B4-BE49-F238E27FC236}">
                    <a16:creationId xmlns:a16="http://schemas.microsoft.com/office/drawing/2014/main" id="{065583D2-0F2A-A405-1596-70D429D4A10B}"/>
                  </a:ext>
                </a:extLst>
              </p:cNvPr>
              <p:cNvSpPr txBox="1"/>
              <p:nvPr/>
            </p:nvSpPr>
            <p:spPr>
              <a:xfrm>
                <a:off x="5921121" y="2346368"/>
                <a:ext cx="1261316" cy="402189"/>
              </a:xfrm>
              <a:prstGeom prst="rect">
                <a:avLst/>
              </a:prstGeom>
              <a:noFill/>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kern="1200" baseline="0" dirty="0">
                    <a:solidFill>
                      <a:schemeClr val="bg1"/>
                    </a:solidFill>
                  </a:rPr>
                  <a:t>Scope Gap</a:t>
                </a:r>
              </a:p>
              <a:p>
                <a:pPr algn="ctr"/>
                <a:r>
                  <a:rPr lang="en-US" sz="1000" dirty="0">
                    <a:solidFill>
                      <a:schemeClr val="bg1"/>
                    </a:solidFill>
                  </a:rPr>
                  <a:t>Inflation</a:t>
                </a:r>
                <a:endParaRPr lang="en-US" sz="1000" kern="1200" dirty="0">
                  <a:solidFill>
                    <a:schemeClr val="bg1"/>
                  </a:solidFill>
                </a:endParaRPr>
              </a:p>
            </p:txBody>
          </p:sp>
        </p:grpSp>
        <p:cxnSp>
          <p:nvCxnSpPr>
            <p:cNvPr id="32" name="Straight Connector 31">
              <a:extLst>
                <a:ext uri="{FF2B5EF4-FFF2-40B4-BE49-F238E27FC236}">
                  <a16:creationId xmlns:a16="http://schemas.microsoft.com/office/drawing/2014/main" id="{1BB54BA5-B154-6F9F-8EA0-A2048C58157D}"/>
                </a:ext>
              </a:extLst>
            </p:cNvPr>
            <p:cNvCxnSpPr>
              <a:cxnSpLocks/>
            </p:cNvCxnSpPr>
            <p:nvPr/>
          </p:nvCxnSpPr>
          <p:spPr>
            <a:xfrm rot="19800000" flipV="1">
              <a:off x="4251021" y="5499018"/>
              <a:ext cx="199159" cy="0"/>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33" name="TextBox 1">
              <a:extLst>
                <a:ext uri="{FF2B5EF4-FFF2-40B4-BE49-F238E27FC236}">
                  <a16:creationId xmlns:a16="http://schemas.microsoft.com/office/drawing/2014/main" id="{55AA5B34-0D16-F474-6985-7ADCC64345E1}"/>
                </a:ext>
              </a:extLst>
            </p:cNvPr>
            <p:cNvSpPr txBox="1"/>
            <p:nvPr/>
          </p:nvSpPr>
          <p:spPr>
            <a:xfrm>
              <a:off x="7312523" y="3570963"/>
              <a:ext cx="983072" cy="374151"/>
            </a:xfrm>
            <a:prstGeom prst="rect">
              <a:avLst/>
            </a:prstGeom>
            <a:noFill/>
          </p:spPr>
          <p:txBody>
            <a:bodyPr wrap="square" lIns="0" tIns="0" rIns="0" bIns="0" rtlCol="0" anchor="ctr"/>
            <a:lstStyle>
              <a:defPPr>
                <a:defRPr lang="en-US"/>
              </a:defPPr>
              <a:lvl1pPr indent="0">
                <a:defRPr sz="1600">
                  <a:solidFill>
                    <a:srgbClr val="CF49BF"/>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dirty="0"/>
                <a:t>Scope</a:t>
              </a:r>
            </a:p>
            <a:p>
              <a:r>
                <a:rPr lang="en-US" dirty="0"/>
                <a:t>Gap</a:t>
              </a:r>
            </a:p>
          </p:txBody>
        </p:sp>
        <p:cxnSp>
          <p:nvCxnSpPr>
            <p:cNvPr id="37" name="Straight Connector 36">
              <a:extLst>
                <a:ext uri="{FF2B5EF4-FFF2-40B4-BE49-F238E27FC236}">
                  <a16:creationId xmlns:a16="http://schemas.microsoft.com/office/drawing/2014/main" id="{7CD0B886-A9F0-CC6F-B639-2EFF08551EFA}"/>
                </a:ext>
              </a:extLst>
            </p:cNvPr>
            <p:cNvCxnSpPr>
              <a:cxnSpLocks/>
            </p:cNvCxnSpPr>
            <p:nvPr/>
          </p:nvCxnSpPr>
          <p:spPr>
            <a:xfrm rot="19800000" flipH="1">
              <a:off x="7079136" y="3827895"/>
              <a:ext cx="208684" cy="0"/>
            </a:xfrm>
            <a:prstGeom prst="line">
              <a:avLst/>
            </a:prstGeom>
            <a:ln w="6350">
              <a:solidFill>
                <a:srgbClr val="CF49BF"/>
              </a:solidFill>
            </a:ln>
          </p:spPr>
          <p:style>
            <a:lnRef idx="2">
              <a:schemeClr val="accent1"/>
            </a:lnRef>
            <a:fillRef idx="0">
              <a:schemeClr val="accent1"/>
            </a:fillRef>
            <a:effectRef idx="1">
              <a:schemeClr val="accent1"/>
            </a:effectRef>
            <a:fontRef idx="minor">
              <a:schemeClr val="tx1"/>
            </a:fontRef>
          </p:style>
        </p:cxnSp>
        <p:sp>
          <p:nvSpPr>
            <p:cNvPr id="38" name="TextBox 1">
              <a:extLst>
                <a:ext uri="{FF2B5EF4-FFF2-40B4-BE49-F238E27FC236}">
                  <a16:creationId xmlns:a16="http://schemas.microsoft.com/office/drawing/2014/main" id="{B5D61346-CF57-A211-94D2-7BD17D4C266D}"/>
                </a:ext>
              </a:extLst>
            </p:cNvPr>
            <p:cNvSpPr txBox="1"/>
            <p:nvPr/>
          </p:nvSpPr>
          <p:spPr>
            <a:xfrm>
              <a:off x="10145054" y="3565707"/>
              <a:ext cx="983072" cy="374151"/>
            </a:xfrm>
            <a:prstGeom prst="rect">
              <a:avLst/>
            </a:prstGeom>
            <a:noFill/>
          </p:spPr>
          <p:txBody>
            <a:bodyPr wrap="square" lIns="0" tIns="0" rIns="0" bIns="0" rtlCol="0" anchor="ctr"/>
            <a:lstStyle>
              <a:defPPr>
                <a:defRPr lang="en-US"/>
              </a:defPPr>
              <a:lvl1pPr indent="0">
                <a:defRPr sz="1600">
                  <a:solidFill>
                    <a:srgbClr val="CF49BF"/>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dirty="0"/>
                <a:t>Scope</a:t>
              </a:r>
            </a:p>
            <a:p>
              <a:r>
                <a:rPr lang="en-US" dirty="0"/>
                <a:t>Gap</a:t>
              </a:r>
            </a:p>
          </p:txBody>
        </p:sp>
        <p:cxnSp>
          <p:nvCxnSpPr>
            <p:cNvPr id="39" name="Straight Connector 38">
              <a:extLst>
                <a:ext uri="{FF2B5EF4-FFF2-40B4-BE49-F238E27FC236}">
                  <a16:creationId xmlns:a16="http://schemas.microsoft.com/office/drawing/2014/main" id="{4BA8A008-EA52-F695-0232-5172A5D33C09}"/>
                </a:ext>
              </a:extLst>
            </p:cNvPr>
            <p:cNvCxnSpPr>
              <a:cxnSpLocks/>
            </p:cNvCxnSpPr>
            <p:nvPr/>
          </p:nvCxnSpPr>
          <p:spPr>
            <a:xfrm rot="19800000" flipH="1">
              <a:off x="9911667" y="3822639"/>
              <a:ext cx="208684" cy="0"/>
            </a:xfrm>
            <a:prstGeom prst="line">
              <a:avLst/>
            </a:prstGeom>
            <a:ln w="6350">
              <a:solidFill>
                <a:srgbClr val="CF49BF"/>
              </a:solidFill>
            </a:ln>
          </p:spPr>
          <p:style>
            <a:lnRef idx="2">
              <a:schemeClr val="accent1"/>
            </a:lnRef>
            <a:fillRef idx="0">
              <a:schemeClr val="accent1"/>
            </a:fillRef>
            <a:effectRef idx="1">
              <a:schemeClr val="accent1"/>
            </a:effectRef>
            <a:fontRef idx="minor">
              <a:schemeClr val="tx1"/>
            </a:fontRef>
          </p:style>
        </p:cxnSp>
      </p:grpSp>
      <p:sp>
        <p:nvSpPr>
          <p:cNvPr id="3" name="Rectangle 2">
            <a:extLst>
              <a:ext uri="{FF2B5EF4-FFF2-40B4-BE49-F238E27FC236}">
                <a16:creationId xmlns:a16="http://schemas.microsoft.com/office/drawing/2014/main" id="{91FEE501-BF9C-9C8E-E8E7-51A43651970A}"/>
              </a:ext>
            </a:extLst>
          </p:cNvPr>
          <p:cNvSpPr/>
          <p:nvPr/>
        </p:nvSpPr>
        <p:spPr>
          <a:xfrm>
            <a:off x="8724139" y="2365657"/>
            <a:ext cx="1280160" cy="410730"/>
          </a:xfrm>
          <a:prstGeom prst="rect">
            <a:avLst/>
          </a:prstGeom>
          <a:no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2BFF5F9C-E168-228B-BD93-21A1BA57C60B}"/>
              </a:ext>
            </a:extLst>
          </p:cNvPr>
          <p:cNvSpPr txBox="1"/>
          <p:nvPr/>
        </p:nvSpPr>
        <p:spPr>
          <a:xfrm>
            <a:off x="8742983" y="2351286"/>
            <a:ext cx="1261316" cy="402189"/>
          </a:xfrm>
          <a:prstGeom prst="rect">
            <a:avLst/>
          </a:prstGeom>
          <a:noFill/>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kern="1200" baseline="0" dirty="0">
                <a:solidFill>
                  <a:schemeClr val="bg1"/>
                </a:solidFill>
              </a:rPr>
              <a:t>Scope Gap</a:t>
            </a:r>
          </a:p>
          <a:p>
            <a:pPr algn="ctr"/>
            <a:r>
              <a:rPr lang="en-US" sz="1000" dirty="0">
                <a:solidFill>
                  <a:schemeClr val="bg1"/>
                </a:solidFill>
              </a:rPr>
              <a:t>Inflation</a:t>
            </a:r>
            <a:endParaRPr lang="en-US" sz="1000" kern="1200" dirty="0">
              <a:solidFill>
                <a:schemeClr val="bg1"/>
              </a:solidFill>
            </a:endParaRPr>
          </a:p>
        </p:txBody>
      </p:sp>
      <p:graphicFrame>
        <p:nvGraphicFramePr>
          <p:cNvPr id="6" name="Table 5">
            <a:extLst>
              <a:ext uri="{FF2B5EF4-FFF2-40B4-BE49-F238E27FC236}">
                <a16:creationId xmlns:a16="http://schemas.microsoft.com/office/drawing/2014/main" id="{5D719557-22AA-5B91-F1E2-4217A678AD47}"/>
              </a:ext>
            </a:extLst>
          </p:cNvPr>
          <p:cNvGraphicFramePr>
            <a:graphicFrameLocks noGrp="1"/>
          </p:cNvGraphicFramePr>
          <p:nvPr>
            <p:extLst>
              <p:ext uri="{D42A27DB-BD31-4B8C-83A1-F6EECF244321}">
                <p14:modId xmlns:p14="http://schemas.microsoft.com/office/powerpoint/2010/main" val="769628440"/>
              </p:ext>
            </p:extLst>
          </p:nvPr>
        </p:nvGraphicFramePr>
        <p:xfrm>
          <a:off x="241804" y="5726022"/>
          <a:ext cx="1554481" cy="952500"/>
        </p:xfrm>
        <a:graphic>
          <a:graphicData uri="http://schemas.openxmlformats.org/drawingml/2006/table">
            <a:tbl>
              <a:tblPr>
                <a:tableStyleId>{5C22544A-7EE6-4342-B048-85BDC9FD1C3A}</a:tableStyleId>
              </a:tblPr>
              <a:tblGrid>
                <a:gridCol w="955205">
                  <a:extLst>
                    <a:ext uri="{9D8B030D-6E8A-4147-A177-3AD203B41FA5}">
                      <a16:colId xmlns:a16="http://schemas.microsoft.com/office/drawing/2014/main" val="129367779"/>
                    </a:ext>
                  </a:extLst>
                </a:gridCol>
                <a:gridCol w="599276">
                  <a:extLst>
                    <a:ext uri="{9D8B030D-6E8A-4147-A177-3AD203B41FA5}">
                      <a16:colId xmlns:a16="http://schemas.microsoft.com/office/drawing/2014/main" val="731947096"/>
                    </a:ext>
                  </a:extLst>
                </a:gridCol>
              </a:tblGrid>
              <a:tr h="190500">
                <a:tc gridSpan="2">
                  <a:txBody>
                    <a:bodyPr/>
                    <a:lstStyle/>
                    <a:p>
                      <a:pPr algn="ctr" fontAlgn="b"/>
                      <a:r>
                        <a:rPr lang="en-US" sz="1100" b="1" u="none" strike="noStrike" dirty="0">
                          <a:effectLst/>
                        </a:rPr>
                        <a:t>Planned Begin Phase</a:t>
                      </a:r>
                      <a:endParaRPr lang="en-US" sz="1100" b="1"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596486963"/>
                  </a:ext>
                </a:extLst>
              </a:tr>
              <a:tr h="190500">
                <a:tc>
                  <a:txBody>
                    <a:bodyPr/>
                    <a:lstStyle/>
                    <a:p>
                      <a:pPr algn="ctr" fontAlgn="b"/>
                      <a:r>
                        <a:rPr lang="en-US" sz="1100" u="none" strike="noStrike" dirty="0">
                          <a:effectLst/>
                        </a:rPr>
                        <a:t>Corridor Study</a:t>
                      </a:r>
                      <a:endParaRPr lang="en-US" sz="1100" b="0"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u="none" strike="noStrike" dirty="0">
                          <a:effectLst/>
                        </a:rPr>
                        <a:t>2018</a:t>
                      </a:r>
                      <a:endParaRPr lang="en-US" sz="1100" b="0"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0610470"/>
                  </a:ext>
                </a:extLst>
              </a:tr>
              <a:tr h="190500">
                <a:tc>
                  <a:txBody>
                    <a:bodyPr/>
                    <a:lstStyle/>
                    <a:p>
                      <a:pPr algn="ctr" fontAlgn="b"/>
                      <a:r>
                        <a:rPr lang="en-US" sz="1100" u="none" strike="noStrike" dirty="0">
                          <a:effectLst/>
                        </a:rPr>
                        <a:t>Design</a:t>
                      </a:r>
                      <a:endParaRPr lang="en-US" sz="1100" b="0"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u="none" strike="noStrike" dirty="0">
                          <a:effectLst/>
                        </a:rPr>
                        <a:t>2019</a:t>
                      </a:r>
                      <a:endParaRPr lang="en-US" sz="1100" b="0"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99515867"/>
                  </a:ext>
                </a:extLst>
              </a:tr>
              <a:tr h="190500">
                <a:tc>
                  <a:txBody>
                    <a:bodyPr/>
                    <a:lstStyle/>
                    <a:p>
                      <a:pPr algn="ctr" fontAlgn="b"/>
                      <a:r>
                        <a:rPr lang="en-US" sz="1100" b="0" i="0" u="none" strike="noStrike" dirty="0">
                          <a:solidFill>
                            <a:srgbClr val="000000"/>
                          </a:solidFill>
                          <a:effectLst/>
                          <a:latin typeface="Aptos Narrow" panose="020B0004020202020204" pitchFamily="34" charset="0"/>
                        </a:rPr>
                        <a:t>ROW</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0" i="0" u="none" strike="noStrike" dirty="0">
                          <a:solidFill>
                            <a:srgbClr val="000000"/>
                          </a:solidFill>
                          <a:effectLst/>
                          <a:latin typeface="Aptos Narrow" panose="020B0004020202020204" pitchFamily="34" charset="0"/>
                        </a:rPr>
                        <a:t>2020</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39506747"/>
                  </a:ext>
                </a:extLst>
              </a:tr>
              <a:tr h="190500">
                <a:tc>
                  <a:txBody>
                    <a:bodyPr/>
                    <a:lstStyle/>
                    <a:p>
                      <a:pPr algn="ctr" fontAlgn="b"/>
                      <a:r>
                        <a:rPr lang="en-US" sz="1100" u="none" strike="noStrike" dirty="0">
                          <a:effectLst/>
                        </a:rPr>
                        <a:t>Bid</a:t>
                      </a:r>
                      <a:endParaRPr lang="en-US" sz="1100" b="0"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u="none" strike="noStrike" dirty="0">
                          <a:effectLst/>
                        </a:rPr>
                        <a:t>2022</a:t>
                      </a:r>
                      <a:endParaRPr lang="en-US" sz="1100" b="0" i="0" u="none" strike="noStrike" dirty="0">
                        <a:solidFill>
                          <a:srgbClr val="000000"/>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99723081"/>
                  </a:ext>
                </a:extLst>
              </a:tr>
            </a:tbl>
          </a:graphicData>
        </a:graphic>
      </p:graphicFrame>
      <p:sp>
        <p:nvSpPr>
          <p:cNvPr id="8" name="TextBox 7">
            <a:extLst>
              <a:ext uri="{FF2B5EF4-FFF2-40B4-BE49-F238E27FC236}">
                <a16:creationId xmlns:a16="http://schemas.microsoft.com/office/drawing/2014/main" id="{9F0CD0E2-E88D-57C8-E3AB-6E7F37A8783C}"/>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#6:</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Major Factors Impacting Project Costs    </a:t>
            </a:r>
            <a:r>
              <a:rPr kumimoji="0" lang="en-US" sz="2000" b="0" i="0" u="none" strike="noStrike" kern="0" cap="none" spc="0" normalizeH="0" baseline="0" noProof="0" dirty="0">
                <a:ln>
                  <a:noFill/>
                </a:ln>
                <a:solidFill>
                  <a:prstClr val="white">
                    <a:lumMod val="85000"/>
                  </a:prstClr>
                </a:solidFill>
                <a:effectLst/>
                <a:uLnTx/>
                <a:uFillTx/>
                <a:latin typeface="Aptos" panose="02110004020202020204"/>
                <a:ea typeface="+mn-ea"/>
                <a:cs typeface="+mn-cs"/>
              </a:rPr>
              <a:t>(continued)</a:t>
            </a:r>
            <a:endParaRPr kumimoji="0" lang="en-US" sz="3000" b="0" i="0" u="none" strike="noStrike" kern="0" cap="none" spc="0" normalizeH="0" baseline="0" noProof="0" dirty="0">
              <a:ln>
                <a:noFill/>
              </a:ln>
              <a:solidFill>
                <a:prstClr val="white"/>
              </a:solidFill>
              <a:effectLst/>
              <a:uLnTx/>
              <a:uFillTx/>
              <a:latin typeface="Aptos" panose="02110004020202020204"/>
            </a:endParaRPr>
          </a:p>
        </p:txBody>
      </p:sp>
      <p:sp>
        <p:nvSpPr>
          <p:cNvPr id="12" name="TextBox 11">
            <a:extLst>
              <a:ext uri="{FF2B5EF4-FFF2-40B4-BE49-F238E27FC236}">
                <a16:creationId xmlns:a16="http://schemas.microsoft.com/office/drawing/2014/main" id="{CE8CC7E9-2625-2180-1BF8-83010346316D}"/>
              </a:ext>
            </a:extLst>
          </p:cNvPr>
          <p:cNvSpPr txBox="1"/>
          <p:nvPr/>
        </p:nvSpPr>
        <p:spPr>
          <a:xfrm>
            <a:off x="12905" y="730915"/>
            <a:ext cx="12175436" cy="369332"/>
          </a:xfrm>
          <a:prstGeom prst="rect">
            <a:avLst/>
          </a:prstGeom>
          <a:noFill/>
        </p:spPr>
        <p:txBody>
          <a:bodyPr wrap="square" lIns="0" tIns="0" rIns="0" bIns="91440" rtlCol="0" anchor="ctr" anchorCtr="0">
            <a:spAutoFit/>
          </a:bodyPr>
          <a:lstStyle/>
          <a:p>
            <a:pPr algn="ctr"/>
            <a:r>
              <a:rPr lang="en-US" dirty="0"/>
              <a:t>Pine Grove Dr Southern Intersections</a:t>
            </a:r>
          </a:p>
        </p:txBody>
      </p:sp>
    </p:spTree>
    <p:extLst>
      <p:ext uri="{BB962C8B-B14F-4D97-AF65-F5344CB8AC3E}">
        <p14:creationId xmlns:p14="http://schemas.microsoft.com/office/powerpoint/2010/main" val="3462717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4DDB19-9F9C-8EDC-3CDF-7C8B0882BA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5E7DFC8-899D-10E6-FC0F-366149ADEF40}"/>
              </a:ext>
            </a:extLst>
          </p:cNvPr>
          <p:cNvSpPr/>
          <p:nvPr/>
        </p:nvSpPr>
        <p:spPr>
          <a:xfrm>
            <a:off x="8724139" y="2365657"/>
            <a:ext cx="1280160" cy="410730"/>
          </a:xfrm>
          <a:prstGeom prst="rect">
            <a:avLst/>
          </a:prstGeom>
          <a:no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36AE5D8B-BBBC-5111-FABB-6D020EDC1D43}"/>
              </a:ext>
            </a:extLst>
          </p:cNvPr>
          <p:cNvSpPr txBox="1"/>
          <p:nvPr/>
        </p:nvSpPr>
        <p:spPr>
          <a:xfrm>
            <a:off x="8742983" y="2351286"/>
            <a:ext cx="1261316" cy="402189"/>
          </a:xfrm>
          <a:prstGeom prst="rect">
            <a:avLst/>
          </a:prstGeom>
          <a:noFill/>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kern="1200" baseline="0" dirty="0">
                <a:solidFill>
                  <a:schemeClr val="bg1"/>
                </a:solidFill>
              </a:rPr>
              <a:t>Scope Gap</a:t>
            </a:r>
          </a:p>
          <a:p>
            <a:pPr algn="ctr"/>
            <a:r>
              <a:rPr lang="en-US" sz="1000" dirty="0">
                <a:solidFill>
                  <a:schemeClr val="bg1"/>
                </a:solidFill>
              </a:rPr>
              <a:t>Inflation</a:t>
            </a:r>
            <a:endParaRPr lang="en-US" sz="1000" kern="1200" dirty="0">
              <a:solidFill>
                <a:schemeClr val="bg1"/>
              </a:solidFill>
            </a:endParaRPr>
          </a:p>
        </p:txBody>
      </p:sp>
      <p:sp>
        <p:nvSpPr>
          <p:cNvPr id="8" name="TextBox 7">
            <a:extLst>
              <a:ext uri="{FF2B5EF4-FFF2-40B4-BE49-F238E27FC236}">
                <a16:creationId xmlns:a16="http://schemas.microsoft.com/office/drawing/2014/main" id="{D3E68A54-6CBF-EE73-B2AD-1E9B64A21A0E}"/>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all" spc="0" normalizeH="0" noProof="0" dirty="0">
                <a:ln>
                  <a:noFill/>
                </a:ln>
                <a:solidFill>
                  <a:srgbClr val="FFFF00"/>
                </a:solidFill>
                <a:effectLst/>
                <a:uLnTx/>
                <a:uFillTx/>
                <a:latin typeface="Aptos" panose="02110004020202020204"/>
              </a:rPr>
              <a:t>Finding #7:</a:t>
            </a:r>
            <a:r>
              <a:rPr kumimoji="0" lang="en-US" sz="3200" b="0" i="0" u="none" strike="noStrike" kern="0" cap="small" spc="0" normalizeH="0" noProof="0" dirty="0">
                <a:ln>
                  <a:noFill/>
                </a:ln>
                <a:solidFill>
                  <a:srgbClr val="FFFF00"/>
                </a:solidFill>
                <a:effectLst/>
                <a:uLnTx/>
                <a:uFillTx/>
                <a:latin typeface="Aptos" panose="02110004020202020204"/>
              </a:rPr>
              <a:t> </a:t>
            </a:r>
            <a:r>
              <a:rPr kumimoji="0" lang="en-US" sz="3000" b="0" i="0" u="none" strike="noStrike" kern="0" cap="none" spc="0" normalizeH="0" baseline="0" noProof="0" dirty="0">
                <a:ln>
                  <a:noFill/>
                </a:ln>
                <a:solidFill>
                  <a:prstClr val="white"/>
                </a:solidFill>
                <a:effectLst/>
                <a:uLnTx/>
                <a:uFillTx/>
                <a:latin typeface="Aptos" panose="02110004020202020204"/>
              </a:rPr>
              <a:t>Standing Up the Engineering Department in 2015</a:t>
            </a:r>
          </a:p>
        </p:txBody>
      </p:sp>
      <p:sp>
        <p:nvSpPr>
          <p:cNvPr id="2" name="TextBox 1">
            <a:extLst>
              <a:ext uri="{FF2B5EF4-FFF2-40B4-BE49-F238E27FC236}">
                <a16:creationId xmlns:a16="http://schemas.microsoft.com/office/drawing/2014/main" id="{B96B1DBC-0C97-7686-D6D3-C957890A0528}"/>
              </a:ext>
            </a:extLst>
          </p:cNvPr>
          <p:cNvSpPr txBox="1"/>
          <p:nvPr/>
        </p:nvSpPr>
        <p:spPr>
          <a:xfrm>
            <a:off x="402899" y="1320235"/>
            <a:ext cx="10328163" cy="969496"/>
          </a:xfrm>
          <a:prstGeom prst="rect">
            <a:avLst/>
          </a:prstGeom>
          <a:noFill/>
        </p:spPr>
        <p:txBody>
          <a:bodyPr wrap="square" rtlCol="0">
            <a:spAutoFit/>
          </a:bodyPr>
          <a:lstStyle/>
          <a:p>
            <a:pPr>
              <a:spcBef>
                <a:spcPts val="600"/>
              </a:spcBef>
            </a:pPr>
            <a:r>
              <a:rPr lang="en-US" sz="2600" dirty="0">
                <a:solidFill>
                  <a:schemeClr val="accent1">
                    <a:lumMod val="50000"/>
                  </a:schemeClr>
                </a:solidFill>
              </a:rPr>
              <a:t>In 2015 (three months after the transportation bond was funded),</a:t>
            </a:r>
          </a:p>
          <a:p>
            <a:pPr>
              <a:spcBef>
                <a:spcPts val="600"/>
              </a:spcBef>
            </a:pPr>
            <a:r>
              <a:rPr lang="en-US" sz="2600" dirty="0">
                <a:solidFill>
                  <a:schemeClr val="accent1">
                    <a:lumMod val="50000"/>
                  </a:schemeClr>
                </a:solidFill>
              </a:rPr>
              <a:t>  the Engineering Division transitioned to the Engineering Department</a:t>
            </a:r>
          </a:p>
        </p:txBody>
      </p:sp>
      <p:pic>
        <p:nvPicPr>
          <p:cNvPr id="13" name="Picture 12" descr="Diagram&#10;&#10;AI-generated content may be incorrect.">
            <a:extLst>
              <a:ext uri="{FF2B5EF4-FFF2-40B4-BE49-F238E27FC236}">
                <a16:creationId xmlns:a16="http://schemas.microsoft.com/office/drawing/2014/main" id="{C691E55C-9A1A-218C-F5A6-928E861D8F91}"/>
              </a:ext>
            </a:extLst>
          </p:cNvPr>
          <p:cNvPicPr>
            <a:picLocks noChangeAspect="1"/>
          </p:cNvPicPr>
          <p:nvPr/>
        </p:nvPicPr>
        <p:blipFill>
          <a:blip r:embed="rId3">
            <a:extLst>
              <a:ext uri="{28A0092B-C50C-407E-A947-70E740481C1C}">
                <a14:useLocalDpi xmlns:a14="http://schemas.microsoft.com/office/drawing/2010/main" val="0"/>
              </a:ext>
            </a:extLst>
          </a:blip>
          <a:srcRect l="10889" t="3112" r="3891" b="4741"/>
          <a:stretch/>
        </p:blipFill>
        <p:spPr>
          <a:xfrm>
            <a:off x="996138" y="3532433"/>
            <a:ext cx="4419142" cy="3091909"/>
          </a:xfrm>
          <a:prstGeom prst="rect">
            <a:avLst/>
          </a:prstGeom>
        </p:spPr>
      </p:pic>
      <p:pic>
        <p:nvPicPr>
          <p:cNvPr id="1026" name="Picture 2" descr="20,500+ Carpentry House Stock Videos and Royalty-Free Footage - iStock |  Construction, Carpenter, Building house">
            <a:extLst>
              <a:ext uri="{FF2B5EF4-FFF2-40B4-BE49-F238E27FC236}">
                <a16:creationId xmlns:a16="http://schemas.microsoft.com/office/drawing/2014/main" id="{382CBE3E-18F0-DCD5-B4A3-46CF34A956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44"/>
          <a:stretch/>
        </p:blipFill>
        <p:spPr bwMode="auto">
          <a:xfrm>
            <a:off x="6457313" y="2737516"/>
            <a:ext cx="5131605" cy="3746041"/>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6857EB3-132E-564E-1196-A73B25A14B40}"/>
              </a:ext>
            </a:extLst>
          </p:cNvPr>
          <p:cNvSpPr txBox="1"/>
          <p:nvPr/>
        </p:nvSpPr>
        <p:spPr>
          <a:xfrm>
            <a:off x="406405" y="2464806"/>
            <a:ext cx="5696607" cy="892552"/>
          </a:xfrm>
          <a:prstGeom prst="rect">
            <a:avLst/>
          </a:prstGeom>
          <a:noFill/>
        </p:spPr>
        <p:txBody>
          <a:bodyPr wrap="square" rtlCol="0">
            <a:spAutoFit/>
          </a:bodyPr>
          <a:lstStyle>
            <a:defPPr>
              <a:defRPr lang="en-US"/>
            </a:defPPr>
            <a:lvl1pPr>
              <a:spcBef>
                <a:spcPts val="600"/>
              </a:spcBef>
              <a:defRPr sz="2800">
                <a:solidFill>
                  <a:schemeClr val="accent1">
                    <a:lumMod val="50000"/>
                  </a:schemeClr>
                </a:solidFill>
              </a:defRPr>
            </a:lvl1pPr>
          </a:lstStyle>
          <a:p>
            <a:r>
              <a:rPr lang="en-US" sz="2600" dirty="0"/>
              <a:t>The Assistant Director of Engineering position was created in 2021</a:t>
            </a:r>
          </a:p>
        </p:txBody>
      </p:sp>
    </p:spTree>
    <p:extLst>
      <p:ext uri="{BB962C8B-B14F-4D97-AF65-F5344CB8AC3E}">
        <p14:creationId xmlns:p14="http://schemas.microsoft.com/office/powerpoint/2010/main" val="87885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21D505-9766-D568-1EB3-4E355C3ECE84}"/>
              </a:ext>
            </a:extLst>
          </p:cNvPr>
          <p:cNvSpPr txBox="1"/>
          <p:nvPr/>
        </p:nvSpPr>
        <p:spPr>
          <a:xfrm>
            <a:off x="-1" y="-30777"/>
            <a:ext cx="12192000" cy="769441"/>
          </a:xfrm>
          <a:prstGeom prst="rect">
            <a:avLst/>
          </a:prstGeom>
          <a:solidFill>
            <a:schemeClr val="tx2">
              <a:lumMod val="90000"/>
              <a:lumOff val="10000"/>
            </a:schemeClr>
          </a:solidFill>
        </p:spPr>
        <p:txBody>
          <a:bodyPr wrap="square" lIns="182880" tIns="91440" rIns="9144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“Do the work on the front end”    </a:t>
            </a: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    Thom Moton, Deputy City Manager</a:t>
            </a:r>
          </a:p>
        </p:txBody>
      </p:sp>
      <p:sp>
        <p:nvSpPr>
          <p:cNvPr id="5" name="TextBox 4">
            <a:extLst>
              <a:ext uri="{FF2B5EF4-FFF2-40B4-BE49-F238E27FC236}">
                <a16:creationId xmlns:a16="http://schemas.microsoft.com/office/drawing/2014/main" id="{7843385E-070E-E39F-B26A-962ED53A713C}"/>
              </a:ext>
            </a:extLst>
          </p:cNvPr>
          <p:cNvSpPr txBox="1"/>
          <p:nvPr/>
        </p:nvSpPr>
        <p:spPr>
          <a:xfrm>
            <a:off x="304349" y="1091240"/>
            <a:ext cx="6749724" cy="5586098"/>
          </a:xfrm>
          <a:prstGeom prst="rect">
            <a:avLst/>
          </a:prstGeom>
        </p:spPr>
        <p:txBody>
          <a:bodyPr vert="horz" lIns="91440" tIns="45720" rIns="91440" bIns="45720" rtlCol="0" anchor="t" anchorCtr="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4000" b="0" i="0" u="none" strike="noStrike" kern="1200" cap="small" spc="0" normalizeH="0" baseline="0" noProof="0" dirty="0">
                <a:ln>
                  <a:noFill/>
                </a:ln>
                <a:solidFill>
                  <a:prstClr val="black">
                    <a:alpha val="80000"/>
                  </a:prstClr>
                </a:solidFill>
                <a:effectLst/>
                <a:uLnTx/>
                <a:uFillTx/>
                <a:latin typeface="Aptos" panose="02110004020202020204"/>
                <a:ea typeface="+mn-ea"/>
                <a:cs typeface="+mn-cs"/>
              </a:rPr>
              <a:t>Lessons Learned</a:t>
            </a: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Project Selection: Lower Percentage Requiring Outside Agency Coordination</a:t>
            </a: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Pre-position staff across departments</a:t>
            </a: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Pre-position consulting contracts</a:t>
            </a:r>
            <a:endParaRPr kumimoji="0" lang="en-US" sz="1800" b="0" i="0" u="none" strike="noStrike" kern="1200" cap="none" spc="0" normalizeH="0" baseline="0" noProof="0" dirty="0">
              <a:ln>
                <a:noFill/>
              </a:ln>
              <a:solidFill>
                <a:schemeClr val="tx1">
                  <a:lumMod val="75000"/>
                  <a:lumOff val="25000"/>
                  <a:alpha val="80000"/>
                </a:schemeClr>
              </a:solidFill>
              <a:effectLst/>
              <a:uLnTx/>
              <a:uFillTx/>
              <a:latin typeface="Aptos" panose="02110004020202020204"/>
              <a:ea typeface="+mn-ea"/>
              <a:cs typeface="+mn-cs"/>
            </a:endParaRP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Refined Scoping, Cost Estimates &amp; Schedules</a:t>
            </a: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Feasibility Studies &amp; Preliminary Design</a:t>
            </a: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Engage Engineering Dept Early</a:t>
            </a:r>
          </a:p>
          <a:p>
            <a:pPr marL="285750" marR="0" lvl="0" indent="-22860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Increase project funding contingency</a:t>
            </a:r>
          </a:p>
          <a:p>
            <a:pPr marL="5715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schemeClr val="tx1">
                    <a:lumMod val="75000"/>
                    <a:lumOff val="25000"/>
                    <a:alpha val="80000"/>
                  </a:schemeClr>
                </a:solidFill>
                <a:effectLst/>
                <a:uLnTx/>
                <a:uFillTx/>
                <a:latin typeface="Aptos" panose="02110004020202020204"/>
                <a:ea typeface="+mn-ea"/>
                <a:cs typeface="+mn-cs"/>
              </a:rPr>
              <a:t>(actual 2014 Bond Program Contingency = 5%)</a:t>
            </a:r>
          </a:p>
          <a:p>
            <a:pPr marL="285750" marR="0" lvl="0" indent="-22860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endParaRPr>
          </a:p>
        </p:txBody>
      </p:sp>
      <p:grpSp>
        <p:nvGrpSpPr>
          <p:cNvPr id="16" name="Group 15">
            <a:extLst>
              <a:ext uri="{FF2B5EF4-FFF2-40B4-BE49-F238E27FC236}">
                <a16:creationId xmlns:a16="http://schemas.microsoft.com/office/drawing/2014/main" id="{D080BB7C-050E-55B0-5258-F88BE69A7AB3}"/>
              </a:ext>
            </a:extLst>
          </p:cNvPr>
          <p:cNvGrpSpPr/>
          <p:nvPr/>
        </p:nvGrpSpPr>
        <p:grpSpPr>
          <a:xfrm>
            <a:off x="7475758" y="1091240"/>
            <a:ext cx="4128636" cy="5412791"/>
            <a:chOff x="7390917" y="902703"/>
            <a:chExt cx="4128636" cy="5412791"/>
          </a:xfrm>
        </p:grpSpPr>
        <p:pic>
          <p:nvPicPr>
            <p:cNvPr id="3" name="Picture 2">
              <a:extLst>
                <a:ext uri="{FF2B5EF4-FFF2-40B4-BE49-F238E27FC236}">
                  <a16:creationId xmlns:a16="http://schemas.microsoft.com/office/drawing/2014/main" id="{5E664BD5-63BC-E625-D335-D8524D1A0B18}"/>
                </a:ext>
              </a:extLst>
            </p:cNvPr>
            <p:cNvPicPr>
              <a:picLocks noChangeAspect="1"/>
            </p:cNvPicPr>
            <p:nvPr/>
          </p:nvPicPr>
          <p:blipFill>
            <a:blip r:embed="rId3">
              <a:extLst>
                <a:ext uri="{28A0092B-C50C-407E-A947-70E740481C1C}">
                  <a14:useLocalDpi xmlns:a14="http://schemas.microsoft.com/office/drawing/2010/main" val="0"/>
                </a:ext>
              </a:extLst>
            </a:blip>
            <a:srcRect l="13273" t="21826" r="23666" b="4062"/>
            <a:stretch/>
          </p:blipFill>
          <p:spPr>
            <a:xfrm>
              <a:off x="7466846" y="3978636"/>
              <a:ext cx="3976779" cy="2336858"/>
            </a:xfrm>
            <a:prstGeom prst="rect">
              <a:avLst/>
            </a:prstGeom>
            <a:effectLst>
              <a:outerShdw blurRad="50800" dist="38100" dir="2700000" sx="101000" sy="101000" algn="tl" rotWithShape="0">
                <a:prstClr val="black">
                  <a:alpha val="40000"/>
                </a:prstClr>
              </a:outerShdw>
            </a:effectLst>
          </p:spPr>
        </p:pic>
        <p:pic>
          <p:nvPicPr>
            <p:cNvPr id="4" name="Picture 3">
              <a:extLst>
                <a:ext uri="{FF2B5EF4-FFF2-40B4-BE49-F238E27FC236}">
                  <a16:creationId xmlns:a16="http://schemas.microsoft.com/office/drawing/2014/main" id="{51E3A3D7-720C-339C-ADED-B0230FA53249}"/>
                </a:ext>
              </a:extLst>
            </p:cNvPr>
            <p:cNvPicPr>
              <a:picLocks noChangeAspect="1"/>
            </p:cNvPicPr>
            <p:nvPr/>
          </p:nvPicPr>
          <p:blipFill>
            <a:blip r:embed="rId4">
              <a:extLst>
                <a:ext uri="{28A0092B-C50C-407E-A947-70E740481C1C}">
                  <a14:useLocalDpi xmlns:a14="http://schemas.microsoft.com/office/drawing/2010/main" val="0"/>
                </a:ext>
              </a:extLst>
            </a:blip>
            <a:srcRect l="13711" r="17927" b="22374"/>
            <a:stretch/>
          </p:blipFill>
          <p:spPr>
            <a:xfrm>
              <a:off x="7466845" y="902703"/>
              <a:ext cx="3976780" cy="2336858"/>
            </a:xfrm>
            <a:prstGeom prst="rect">
              <a:avLst/>
            </a:prstGeom>
            <a:effectLst>
              <a:outerShdw blurRad="50800" dist="38100" dir="2700000" sx="101000" sy="101000" algn="tl" rotWithShape="0">
                <a:prstClr val="black">
                  <a:alpha val="40000"/>
                </a:prstClr>
              </a:outerShdw>
            </a:effectLst>
          </p:spPr>
        </p:pic>
        <p:sp>
          <p:nvSpPr>
            <p:cNvPr id="10" name="TextBox 9">
              <a:extLst>
                <a:ext uri="{FF2B5EF4-FFF2-40B4-BE49-F238E27FC236}">
                  <a16:creationId xmlns:a16="http://schemas.microsoft.com/office/drawing/2014/main" id="{A4C589CE-7F70-F171-7C05-D9AC870D74A3}"/>
                </a:ext>
              </a:extLst>
            </p:cNvPr>
            <p:cNvSpPr txBox="1"/>
            <p:nvPr/>
          </p:nvSpPr>
          <p:spPr>
            <a:xfrm>
              <a:off x="9455235" y="1502208"/>
              <a:ext cx="2064318" cy="553998"/>
            </a:xfrm>
            <a:prstGeom prst="rect">
              <a:avLst/>
            </a:prstGeom>
            <a:noFill/>
          </p:spPr>
          <p:txBody>
            <a:bodyPr wrap="square" lIns="182880" tIns="91440" rIns="9144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ptos" panose="02110004020202020204"/>
                  <a:ea typeface="+mn-ea"/>
                  <a:cs typeface="+mn-cs"/>
                </a:rPr>
                <a:t>Engineering Dept</a:t>
              </a:r>
            </a:p>
          </p:txBody>
        </p:sp>
        <p:sp>
          <p:nvSpPr>
            <p:cNvPr id="11" name="TextBox 10">
              <a:extLst>
                <a:ext uri="{FF2B5EF4-FFF2-40B4-BE49-F238E27FC236}">
                  <a16:creationId xmlns:a16="http://schemas.microsoft.com/office/drawing/2014/main" id="{8EF5D02F-A01E-317E-9099-96CC5CD016E2}"/>
                </a:ext>
              </a:extLst>
            </p:cNvPr>
            <p:cNvSpPr txBox="1"/>
            <p:nvPr/>
          </p:nvSpPr>
          <p:spPr>
            <a:xfrm>
              <a:off x="7390917" y="1584228"/>
              <a:ext cx="1937886" cy="553998"/>
            </a:xfrm>
            <a:prstGeom prst="rect">
              <a:avLst/>
            </a:prstGeom>
            <a:noFill/>
          </p:spPr>
          <p:txBody>
            <a:bodyPr wrap="square" lIns="182880" tIns="91440" rIns="91440" bIns="182880" rtlCol="0" anchor="ctr" anchorCtr="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FFFF00"/>
                  </a:solidFill>
                  <a:effectLst/>
                  <a:uLnTx/>
                  <a:uFillTx/>
                  <a:latin typeface="Aptos" panose="021100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ptos" panose="02110004020202020204"/>
                  <a:ea typeface="+mn-ea"/>
                  <a:cs typeface="+mn-cs"/>
                </a:rPr>
                <a:t>Project Sponsor</a:t>
              </a:r>
            </a:p>
          </p:txBody>
        </p:sp>
        <p:grpSp>
          <p:nvGrpSpPr>
            <p:cNvPr id="15" name="Group 14">
              <a:extLst>
                <a:ext uri="{FF2B5EF4-FFF2-40B4-BE49-F238E27FC236}">
                  <a16:creationId xmlns:a16="http://schemas.microsoft.com/office/drawing/2014/main" id="{A68BA466-431A-4FA6-F63D-BEC545E0EBA0}"/>
                </a:ext>
              </a:extLst>
            </p:cNvPr>
            <p:cNvGrpSpPr/>
            <p:nvPr/>
          </p:nvGrpSpPr>
          <p:grpSpPr>
            <a:xfrm>
              <a:off x="8455843" y="4332971"/>
              <a:ext cx="2188587" cy="1688966"/>
              <a:chOff x="8455843" y="4332971"/>
              <a:chExt cx="2188587" cy="1688966"/>
            </a:xfrm>
          </p:grpSpPr>
          <p:cxnSp>
            <p:nvCxnSpPr>
              <p:cNvPr id="13" name="Straight Connector 12">
                <a:extLst>
                  <a:ext uri="{FF2B5EF4-FFF2-40B4-BE49-F238E27FC236}">
                    <a16:creationId xmlns:a16="http://schemas.microsoft.com/office/drawing/2014/main" id="{D86B1427-059D-D236-EBC1-2A081AA3BABC}"/>
                  </a:ext>
                </a:extLst>
              </p:cNvPr>
              <p:cNvCxnSpPr/>
              <p:nvPr/>
            </p:nvCxnSpPr>
            <p:spPr>
              <a:xfrm>
                <a:off x="8455843" y="4332971"/>
                <a:ext cx="2177592" cy="16873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AEC3B2-6947-A905-4178-7DF1D2B5CED7}"/>
                  </a:ext>
                </a:extLst>
              </p:cNvPr>
              <p:cNvCxnSpPr>
                <a:cxnSpLocks/>
              </p:cNvCxnSpPr>
              <p:nvPr/>
            </p:nvCxnSpPr>
            <p:spPr>
              <a:xfrm flipH="1">
                <a:off x="8466838" y="4334539"/>
                <a:ext cx="2177592" cy="16873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9" name="TextBox 18">
            <a:extLst>
              <a:ext uri="{FF2B5EF4-FFF2-40B4-BE49-F238E27FC236}">
                <a16:creationId xmlns:a16="http://schemas.microsoft.com/office/drawing/2014/main" id="{4300AD1F-F930-DA02-C8C7-49A428AEB4F7}"/>
              </a:ext>
            </a:extLst>
          </p:cNvPr>
          <p:cNvSpPr txBox="1"/>
          <p:nvPr/>
        </p:nvSpPr>
        <p:spPr>
          <a:xfrm rot="20024706">
            <a:off x="8428568" y="4272457"/>
            <a:ext cx="1236559" cy="215444"/>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ptos" panose="02110004020202020204"/>
                <a:ea typeface="+mn-ea"/>
                <a:cs typeface="+mn-cs"/>
              </a:rPr>
              <a:t>Obstacles</a:t>
            </a:r>
          </a:p>
        </p:txBody>
      </p:sp>
    </p:spTree>
    <p:extLst>
      <p:ext uri="{BB962C8B-B14F-4D97-AF65-F5344CB8AC3E}">
        <p14:creationId xmlns:p14="http://schemas.microsoft.com/office/powerpoint/2010/main" val="278226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444B25-B96F-83AF-CE80-0D9E96E23C06}"/>
              </a:ext>
            </a:extLst>
          </p:cNvPr>
          <p:cNvSpPr txBox="1"/>
          <p:nvPr/>
        </p:nvSpPr>
        <p:spPr>
          <a:xfrm>
            <a:off x="638882" y="3577456"/>
            <a:ext cx="10909640" cy="16878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kern="1200" dirty="0">
                <a:solidFill>
                  <a:srgbClr val="156082"/>
                </a:solidFill>
                <a:latin typeface="+mj-lt"/>
                <a:ea typeface="+mj-ea"/>
                <a:cs typeface="+mj-cs"/>
              </a:rPr>
              <a:t>Thank you</a:t>
            </a:r>
          </a:p>
        </p:txBody>
      </p:sp>
      <p:sp>
        <p:nvSpPr>
          <p:cNvPr id="4" name="TextBox 3">
            <a:extLst>
              <a:ext uri="{FF2B5EF4-FFF2-40B4-BE49-F238E27FC236}">
                <a16:creationId xmlns:a16="http://schemas.microsoft.com/office/drawing/2014/main" id="{0F702336-3366-FCC4-CC82-4DA41166DF49}"/>
              </a:ext>
            </a:extLst>
          </p:cNvPr>
          <p:cNvSpPr txBox="1"/>
          <p:nvPr/>
        </p:nvSpPr>
        <p:spPr>
          <a:xfrm>
            <a:off x="638881" y="5660607"/>
            <a:ext cx="10909643" cy="552659"/>
          </a:xfrm>
          <a:prstGeom prst="rect">
            <a:avLst/>
          </a:prstGeom>
        </p:spPr>
        <p:txBody>
          <a:bodyPr vert="horz" lIns="91440" tIns="45720" rIns="91440" bIns="45720" rtlCol="0" anchor="t">
            <a:normAutofit/>
          </a:bodyPr>
          <a:lstStyle/>
          <a:p>
            <a:pPr algn="ctr">
              <a:lnSpc>
                <a:spcPct val="90000"/>
              </a:lnSpc>
              <a:spcBef>
                <a:spcPts val="1000"/>
              </a:spcBef>
              <a:spcAft>
                <a:spcPts val="600"/>
              </a:spcAft>
            </a:pPr>
            <a:r>
              <a:rPr lang="en-US" sz="2200" kern="1200" dirty="0">
                <a:solidFill>
                  <a:srgbClr val="156082"/>
                </a:solidFill>
                <a:latin typeface="+mn-lt"/>
                <a:ea typeface="+mn-ea"/>
                <a:cs typeface="+mn-cs"/>
              </a:rPr>
              <a:t>for your continued support of the women &amp; men working to deliver capital projects</a:t>
            </a:r>
          </a:p>
        </p:txBody>
      </p:sp>
      <p:pic>
        <p:nvPicPr>
          <p:cNvPr id="6" name="Graphic 5" descr="Family">
            <a:extLst>
              <a:ext uri="{FF2B5EF4-FFF2-40B4-BE49-F238E27FC236}">
                <a16:creationId xmlns:a16="http://schemas.microsoft.com/office/drawing/2014/main" id="{E4C8B31B-8D06-E435-2330-56550A9986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2700" y="964652"/>
            <a:ext cx="2742004" cy="2742004"/>
          </a:xfrm>
          <a:prstGeom prst="rect">
            <a:avLst/>
          </a:prstGeom>
        </p:spPr>
      </p:pic>
      <p:sp>
        <p:nvSpPr>
          <p:cNvPr id="2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098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001DF-EAD6-FD05-CC56-8683FBC150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6B67FB-45BD-E9DF-9632-6833C8714824}"/>
              </a:ext>
            </a:extLst>
          </p:cNvPr>
          <p:cNvSpPr/>
          <p:nvPr/>
        </p:nvSpPr>
        <p:spPr>
          <a:xfrm>
            <a:off x="0" y="6032810"/>
            <a:ext cx="12192000" cy="82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1D0EC4-71C4-8252-CFD3-A093648840D9}"/>
              </a:ext>
            </a:extLst>
          </p:cNvPr>
          <p:cNvSpPr txBox="1"/>
          <p:nvPr/>
        </p:nvSpPr>
        <p:spPr>
          <a:xfrm>
            <a:off x="-3222" y="-3356"/>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Aptos" panose="02110004020202020204"/>
              </a:rPr>
              <a:t>Bond Program Development</a:t>
            </a:r>
            <a:endParaRPr kumimoji="0" lang="en-US" sz="3200" b="0" i="0" u="none" strike="noStrike" kern="0" cap="none" spc="0" normalizeH="0" baseline="0" noProof="0" dirty="0">
              <a:ln>
                <a:noFill/>
              </a:ln>
              <a:solidFill>
                <a:prstClr val="white"/>
              </a:solidFill>
              <a:effectLst/>
              <a:uLnTx/>
              <a:uFillTx/>
              <a:latin typeface="Aptos" panose="02110004020202020204"/>
            </a:endParaRPr>
          </a:p>
        </p:txBody>
      </p:sp>
      <p:pic>
        <p:nvPicPr>
          <p:cNvPr id="9" name="Picture 8" descr="Graphical user interface&#10;&#10;AI-generated content may be incorrect.">
            <a:extLst>
              <a:ext uri="{FF2B5EF4-FFF2-40B4-BE49-F238E27FC236}">
                <a16:creationId xmlns:a16="http://schemas.microsoft.com/office/drawing/2014/main" id="{D09A5DDC-7588-415E-738B-3EC649E2E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418" y="1966039"/>
            <a:ext cx="2919816" cy="3778585"/>
          </a:xfrm>
          <a:prstGeom prst="rect">
            <a:avLst/>
          </a:prstGeom>
          <a:effectLst>
            <a:outerShdw blurRad="50800" dist="38100" dir="2700000" sx="101000" sy="101000" algn="tl" rotWithShape="0">
              <a:prstClr val="black">
                <a:alpha val="40000"/>
              </a:prstClr>
            </a:outerShdw>
          </a:effectLst>
        </p:spPr>
      </p:pic>
      <p:graphicFrame>
        <p:nvGraphicFramePr>
          <p:cNvPr id="3" name="Table 2">
            <a:extLst>
              <a:ext uri="{FF2B5EF4-FFF2-40B4-BE49-F238E27FC236}">
                <a16:creationId xmlns:a16="http://schemas.microsoft.com/office/drawing/2014/main" id="{43A4A14F-6333-FC8B-5A85-F4CF3A118114}"/>
              </a:ext>
            </a:extLst>
          </p:cNvPr>
          <p:cNvGraphicFramePr>
            <a:graphicFrameLocks noGrp="1"/>
          </p:cNvGraphicFramePr>
          <p:nvPr>
            <p:extLst>
              <p:ext uri="{D42A27DB-BD31-4B8C-83A1-F6EECF244321}">
                <p14:modId xmlns:p14="http://schemas.microsoft.com/office/powerpoint/2010/main" val="3553277134"/>
              </p:ext>
            </p:extLst>
          </p:nvPr>
        </p:nvGraphicFramePr>
        <p:xfrm>
          <a:off x="714829" y="2092324"/>
          <a:ext cx="7223760" cy="3660048"/>
        </p:xfrm>
        <a:graphic>
          <a:graphicData uri="http://schemas.openxmlformats.org/drawingml/2006/table">
            <a:tbl>
              <a:tblPr>
                <a:tableStyleId>{5C22544A-7EE6-4342-B048-85BDC9FD1C3A}</a:tableStyleId>
              </a:tblPr>
              <a:tblGrid>
                <a:gridCol w="775431">
                  <a:extLst>
                    <a:ext uri="{9D8B030D-6E8A-4147-A177-3AD203B41FA5}">
                      <a16:colId xmlns:a16="http://schemas.microsoft.com/office/drawing/2014/main" val="3310254541"/>
                    </a:ext>
                  </a:extLst>
                </a:gridCol>
                <a:gridCol w="924142">
                  <a:extLst>
                    <a:ext uri="{9D8B030D-6E8A-4147-A177-3AD203B41FA5}">
                      <a16:colId xmlns:a16="http://schemas.microsoft.com/office/drawing/2014/main" val="1991608540"/>
                    </a:ext>
                  </a:extLst>
                </a:gridCol>
                <a:gridCol w="1136586">
                  <a:extLst>
                    <a:ext uri="{9D8B030D-6E8A-4147-A177-3AD203B41FA5}">
                      <a16:colId xmlns:a16="http://schemas.microsoft.com/office/drawing/2014/main" val="2644372180"/>
                    </a:ext>
                  </a:extLst>
                </a:gridCol>
                <a:gridCol w="4387601">
                  <a:extLst>
                    <a:ext uri="{9D8B030D-6E8A-4147-A177-3AD203B41FA5}">
                      <a16:colId xmlns:a16="http://schemas.microsoft.com/office/drawing/2014/main" val="3913556737"/>
                    </a:ext>
                  </a:extLst>
                </a:gridCol>
              </a:tblGrid>
              <a:tr h="731520">
                <a:tc gridSpan="2">
                  <a:txBody>
                    <a:bodyPr/>
                    <a:lstStyle/>
                    <a:p>
                      <a:pPr algn="ctr" fontAlgn="b"/>
                      <a:r>
                        <a:rPr lang="en-US" sz="1800" u="none" strike="noStrike" dirty="0">
                          <a:solidFill>
                            <a:schemeClr val="bg1"/>
                          </a:solidFill>
                          <a:effectLst/>
                          <a:latin typeface="Aptos" panose="020B0004020202020204" pitchFamily="34" charset="0"/>
                        </a:rPr>
                        <a:t>Time Before the Referendum</a:t>
                      </a:r>
                      <a:endParaRPr lang="en-US" sz="1800" b="1" i="0" u="none" strike="noStrike" dirty="0">
                        <a:solidFill>
                          <a:schemeClr val="bg1"/>
                        </a:solidFill>
                        <a:effectLst/>
                        <a:latin typeface="Aptos" panose="020B0004020202020204" pitchFamily="34" charset="0"/>
                      </a:endParaRPr>
                    </a:p>
                  </a:txBody>
                  <a:tcPr marL="9525" marR="9525" marT="9525" marB="0" anchor="ctr">
                    <a:lnL w="12700" cmpd="sng">
                      <a:noFill/>
                    </a:lnL>
                    <a:lnR w="12700" cmpd="sng">
                      <a:noFill/>
                    </a:lnR>
                    <a:lnT w="12700" cmpd="sng">
                      <a:noFill/>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endParaRPr lang="en-US"/>
                    </a:p>
                  </a:txBody>
                  <a:tcPr/>
                </a:tc>
                <a:tc>
                  <a:txBody>
                    <a:bodyPr/>
                    <a:lstStyle/>
                    <a:p>
                      <a:pPr algn="ctr" fontAlgn="b"/>
                      <a:r>
                        <a:rPr lang="en-US" sz="1800" u="none" strike="noStrike" dirty="0">
                          <a:solidFill>
                            <a:schemeClr val="bg1"/>
                          </a:solidFill>
                          <a:effectLst/>
                          <a:latin typeface="Aptos" panose="020B0004020202020204" pitchFamily="34" charset="0"/>
                        </a:rPr>
                        <a:t>Date</a:t>
                      </a:r>
                      <a:endParaRPr lang="en-US" sz="1800" b="1" i="0" u="none" strike="noStrike" dirty="0">
                        <a:solidFill>
                          <a:schemeClr val="bg1"/>
                        </a:solidFill>
                        <a:effectLst/>
                        <a:latin typeface="Aptos" panose="020B0004020202020204" pitchFamily="34" charset="0"/>
                      </a:endParaRPr>
                    </a:p>
                  </a:txBody>
                  <a:tcPr marL="9525" marR="9525" marT="9525" marB="0" anchor="ctr">
                    <a:lnL w="12700" cmpd="sng">
                      <a:noFill/>
                    </a:lnL>
                    <a:lnR w="12700" cmpd="sng">
                      <a:noFill/>
                    </a:lnR>
                    <a:lnT w="12700" cmpd="sng">
                      <a:noFill/>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algn="ctr" fontAlgn="b"/>
                      <a:r>
                        <a:rPr lang="en-US" sz="1800" u="none" strike="noStrike" dirty="0">
                          <a:solidFill>
                            <a:schemeClr val="bg1"/>
                          </a:solidFill>
                          <a:effectLst/>
                          <a:latin typeface="Aptos" panose="020B0004020202020204" pitchFamily="34" charset="0"/>
                        </a:rPr>
                        <a:t>Description</a:t>
                      </a:r>
                      <a:endParaRPr lang="en-US" sz="1800" b="1" i="0" u="none" strike="noStrike" dirty="0">
                        <a:solidFill>
                          <a:schemeClr val="bg1"/>
                        </a:solidFill>
                        <a:effectLst/>
                        <a:latin typeface="Aptos" panose="020B0004020202020204" pitchFamily="34" charset="0"/>
                      </a:endParaRPr>
                    </a:p>
                  </a:txBody>
                  <a:tcPr marL="9525" marR="9525" marT="9525" marB="0" anchor="ctr">
                    <a:lnL w="12700" cmpd="sng">
                      <a:noFill/>
                    </a:lnL>
                    <a:lnR w="12700" cmpd="sng">
                      <a:noFill/>
                    </a:lnR>
                    <a:lnT w="12700" cmpd="sng">
                      <a:noFill/>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428680703"/>
                  </a:ext>
                </a:extLst>
              </a:tr>
              <a:tr h="488088">
                <a:tc>
                  <a:txBody>
                    <a:bodyPr/>
                    <a:lstStyle/>
                    <a:p>
                      <a:pPr algn="r" fontAlgn="b"/>
                      <a:r>
                        <a:rPr lang="en-US" sz="1800" u="none" strike="noStrike" dirty="0">
                          <a:effectLst/>
                          <a:latin typeface="Aptos" panose="020B0004020202020204" pitchFamily="34" charset="0"/>
                        </a:rPr>
                        <a:t>9</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Feb-14</a:t>
                      </a:r>
                    </a:p>
                  </a:txBody>
                  <a:tcPr marL="9525" marR="9525" marT="9525" marB="0" anchor="ctr">
                    <a:lnL w="12700" cmpd="sng">
                      <a:noFill/>
                    </a:lnL>
                    <a:lnR w="12700" cmpd="sng">
                      <a:noFill/>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Mayor’s Committee appointed</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088863"/>
                  </a:ext>
                </a:extLst>
              </a:tr>
              <a:tr h="488088">
                <a:tc>
                  <a:txBody>
                    <a:bodyPr/>
                    <a:lstStyle/>
                    <a:p>
                      <a:pPr algn="r" fontAlgn="b"/>
                      <a:r>
                        <a:rPr lang="en-US" sz="1800" u="none" strike="noStrike" dirty="0">
                          <a:effectLst/>
                          <a:latin typeface="Aptos" panose="020B0004020202020204" pitchFamily="34" charset="0"/>
                        </a:rPr>
                        <a:t>6</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May-14</a:t>
                      </a: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Mayor’s Committee recommendations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3322720"/>
                  </a:ext>
                </a:extLst>
              </a:tr>
              <a:tr h="488088">
                <a:tc>
                  <a:txBody>
                    <a:bodyPr/>
                    <a:lstStyle/>
                    <a:p>
                      <a:pPr algn="r" fontAlgn="b"/>
                      <a:r>
                        <a:rPr lang="en-US" sz="1800" u="none" strike="noStrike" dirty="0">
                          <a:effectLst/>
                          <a:latin typeface="Aptos" panose="020B0004020202020204" pitchFamily="34" charset="0"/>
                        </a:rPr>
                        <a:t>5</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Jun-14</a:t>
                      </a: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City Council authorizes LGC application</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704690"/>
                  </a:ext>
                </a:extLst>
              </a:tr>
              <a:tr h="488088">
                <a:tc>
                  <a:txBody>
                    <a:bodyPr/>
                    <a:lstStyle/>
                    <a:p>
                      <a:pPr algn="r" fontAlgn="b"/>
                      <a:r>
                        <a:rPr lang="en-US" sz="1800" u="none" strike="noStrike" dirty="0">
                          <a:effectLst/>
                          <a:latin typeface="Aptos" panose="020B0004020202020204" pitchFamily="34" charset="0"/>
                        </a:rPr>
                        <a:t>4</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a:effectLst/>
                          <a:latin typeface="Aptos" panose="020B0004020202020204" pitchFamily="34" charset="0"/>
                        </a:rPr>
                        <a:t>months</a:t>
                      </a:r>
                      <a:endParaRPr lang="en-US" sz="1800" b="0" i="0" u="none" strike="noStrike">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Jul-14</a:t>
                      </a: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Public Hearing, Bond Order &amp; Resolution </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1422387"/>
                  </a:ext>
                </a:extLst>
              </a:tr>
              <a:tr h="488088">
                <a:tc>
                  <a:txBody>
                    <a:bodyPr/>
                    <a:lstStyle/>
                    <a:p>
                      <a:pPr algn="r" fontAlgn="b"/>
                      <a:r>
                        <a:rPr lang="en-US" sz="1800" u="none" strike="noStrike" dirty="0">
                          <a:solidFill>
                            <a:schemeClr val="tx1"/>
                          </a:solidFill>
                          <a:effectLst/>
                          <a:latin typeface="Aptos" panose="020B0004020202020204" pitchFamily="34" charset="0"/>
                        </a:rPr>
                        <a:t>2</a:t>
                      </a:r>
                      <a:endParaRPr lang="en-US" sz="1800" b="0" i="0" u="none" strike="noStrike" dirty="0">
                        <a:solidFill>
                          <a:schemeClr val="tx1"/>
                        </a:solidFill>
                        <a:effectLst/>
                        <a:latin typeface="Aptos" panose="020B0004020202020204" pitchFamily="34" charset="0"/>
                      </a:endParaRPr>
                    </a:p>
                  </a:txBody>
                  <a:tcPr marL="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Aptos" panose="020B0004020202020204" pitchFamily="34" charset="0"/>
                        </a:rPr>
                        <a:t>months</a:t>
                      </a:r>
                      <a:endParaRPr lang="en-US" sz="1800" b="0" i="0" u="none" strike="noStrike" dirty="0">
                        <a:solidFill>
                          <a:schemeClr val="tx1"/>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chemeClr val="tx1"/>
                          </a:solidFill>
                          <a:effectLst/>
                          <a:latin typeface="Aptos" panose="020B0004020202020204" pitchFamily="34" charset="0"/>
                        </a:rPr>
                        <a:t>Sep-14</a:t>
                      </a: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Aptos" panose="020B0004020202020204" pitchFamily="34" charset="0"/>
                        </a:rPr>
                        <a:t>Hand-Off to Engineering Dept</a:t>
                      </a:r>
                      <a:endParaRPr lang="en-US" sz="1800" b="0" i="0" u="none" strike="noStrike" dirty="0">
                        <a:solidFill>
                          <a:schemeClr val="tx1"/>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109008"/>
                  </a:ext>
                </a:extLst>
              </a:tr>
              <a:tr h="488088">
                <a:tc>
                  <a:txBody>
                    <a:bodyPr/>
                    <a:lstStyle/>
                    <a:p>
                      <a:pPr algn="r" fontAlgn="b"/>
                      <a:r>
                        <a:rPr lang="en-US" sz="1800" u="none" strike="noStrike" dirty="0">
                          <a:effectLst/>
                          <a:latin typeface="Aptos" panose="020B0004020202020204" pitchFamily="34" charset="0"/>
                        </a:rPr>
                        <a:t>0</a:t>
                      </a:r>
                      <a:endParaRPr lang="en-US" sz="1800" b="0" i="0" u="none" strike="noStrike" dirty="0">
                        <a:solidFill>
                          <a:srgbClr val="000000"/>
                        </a:solidFill>
                        <a:effectLst/>
                        <a:latin typeface="Aptos" panose="020B0004020202020204" pitchFamily="34" charset="0"/>
                      </a:endParaRPr>
                    </a:p>
                  </a:txBody>
                  <a:tcPr marL="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months</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Aptos" panose="020B0004020202020204" pitchFamily="34" charset="0"/>
                        </a:rPr>
                        <a:t>Nov-14</a:t>
                      </a: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effectLst/>
                          <a:latin typeface="Aptos" panose="020B0004020202020204" pitchFamily="34" charset="0"/>
                        </a:rPr>
                        <a:t>Referendum</a:t>
                      </a:r>
                      <a:endParaRPr lang="en-US" sz="1800" b="0" i="0" u="none" strike="noStrike" dirty="0">
                        <a:solidFill>
                          <a:srgbClr val="000000"/>
                        </a:solidFill>
                        <a:effectLst/>
                        <a:latin typeface="Aptos" panose="020B0004020202020204" pitchFamily="34" charset="0"/>
                      </a:endParaRPr>
                    </a:p>
                  </a:txBody>
                  <a:tcPr marL="9525" marR="9525" marT="9525" marB="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428699"/>
                  </a:ext>
                </a:extLst>
              </a:tr>
            </a:tbl>
          </a:graphicData>
        </a:graphic>
      </p:graphicFrame>
      <p:sp>
        <p:nvSpPr>
          <p:cNvPr id="11" name="TextBox 10">
            <a:extLst>
              <a:ext uri="{FF2B5EF4-FFF2-40B4-BE49-F238E27FC236}">
                <a16:creationId xmlns:a16="http://schemas.microsoft.com/office/drawing/2014/main" id="{6677CE2F-1A87-310E-3FDE-83BCC8CB2D08}"/>
              </a:ext>
            </a:extLst>
          </p:cNvPr>
          <p:cNvSpPr txBox="1"/>
          <p:nvPr/>
        </p:nvSpPr>
        <p:spPr>
          <a:xfrm>
            <a:off x="714829" y="1716662"/>
            <a:ext cx="7223760" cy="400110"/>
          </a:xfrm>
          <a:prstGeom prst="rect">
            <a:avLst/>
          </a:prstGeom>
          <a:solidFill>
            <a:srgbClr val="3D4647"/>
          </a:solidFill>
        </p:spPr>
        <p:txBody>
          <a:bodyPr wrap="square" rtlCol="0">
            <a:spAutoFit/>
          </a:bodyPr>
          <a:lstStyle/>
          <a:p>
            <a:pPr algn="ctr"/>
            <a:r>
              <a:rPr kumimoji="0" lang="en-US" sz="2000" b="0" i="0" u="none" strike="noStrike" spc="0" normalizeH="0" noProof="0" dirty="0">
                <a:ln>
                  <a:noFill/>
                </a:ln>
                <a:solidFill>
                  <a:schemeClr val="bg1"/>
                </a:solidFill>
                <a:effectLst/>
                <a:uLnTx/>
                <a:uFillTx/>
                <a:latin typeface="Aptos" panose="020B0004020202020204" pitchFamily="34" charset="0"/>
              </a:rPr>
              <a:t>2014 Transportation Bond</a:t>
            </a:r>
            <a:endParaRPr lang="en-US" sz="2000" dirty="0">
              <a:solidFill>
                <a:schemeClr val="bg1"/>
              </a:solidFill>
              <a:latin typeface="Aptos" panose="020B0004020202020204" pitchFamily="34" charset="0"/>
            </a:endParaRPr>
          </a:p>
        </p:txBody>
      </p:sp>
    </p:spTree>
    <p:extLst>
      <p:ext uri="{BB962C8B-B14F-4D97-AF65-F5344CB8AC3E}">
        <p14:creationId xmlns:p14="http://schemas.microsoft.com/office/powerpoint/2010/main" val="330602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8D15-C627-83A6-5916-BD917A48CB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8760C7-B01B-C9AB-A5B3-0BD406C4776A}"/>
              </a:ext>
            </a:extLst>
          </p:cNvPr>
          <p:cNvSpPr txBox="1"/>
          <p:nvPr/>
        </p:nvSpPr>
        <p:spPr>
          <a:xfrm>
            <a:off x="1145628" y="2150226"/>
            <a:ext cx="10047889" cy="1323439"/>
          </a:xfrm>
          <a:prstGeom prst="rect">
            <a:avLst/>
          </a:prstGeom>
          <a:noFill/>
        </p:spPr>
        <p:txBody>
          <a:bodyPr wrap="square">
            <a:spAutoFit/>
          </a:bodyPr>
          <a:lstStyle/>
          <a:p>
            <a:pPr marR="0" lvl="0" algn="ctr">
              <a:spcBef>
                <a:spcPts val="600"/>
              </a:spcBef>
              <a:buSzPts val="1000"/>
              <a:tabLst>
                <a:tab pos="457200" algn="l"/>
              </a:tabLst>
            </a:pPr>
            <a:r>
              <a:rPr lang="en-US" sz="4000" i="1" dirty="0">
                <a:solidFill>
                  <a:schemeClr val="accent1">
                    <a:lumMod val="75000"/>
                  </a:schemeClr>
                </a:solidFill>
                <a:latin typeface="Aptos" panose="020B0004020202020204" pitchFamily="34" charset="0"/>
              </a:rPr>
              <a:t>“In my 30 years here, this is more projects than we’ve ever taken on at one time.”</a:t>
            </a:r>
          </a:p>
        </p:txBody>
      </p:sp>
      <p:sp>
        <p:nvSpPr>
          <p:cNvPr id="2" name="TextBox 1">
            <a:extLst>
              <a:ext uri="{FF2B5EF4-FFF2-40B4-BE49-F238E27FC236}">
                <a16:creationId xmlns:a16="http://schemas.microsoft.com/office/drawing/2014/main" id="{7F368272-CA79-AA35-E2F4-1B6D421BCD8E}"/>
              </a:ext>
            </a:extLst>
          </p:cNvPr>
          <p:cNvSpPr txBox="1"/>
          <p:nvPr/>
        </p:nvSpPr>
        <p:spPr>
          <a:xfrm>
            <a:off x="8489211" y="6910095"/>
            <a:ext cx="3702789" cy="246221"/>
          </a:xfrm>
          <a:prstGeom prst="rect">
            <a:avLst/>
          </a:prstGeom>
          <a:noFill/>
        </p:spPr>
        <p:txBody>
          <a:bodyPr wrap="square" rtlCol="0">
            <a:spAutoFit/>
          </a:bodyPr>
          <a:lstStyle/>
          <a:p>
            <a:pPr algn="r"/>
            <a:r>
              <a:rPr lang="en-US" sz="1000" dirty="0">
                <a:solidFill>
                  <a:schemeClr val="tx1">
                    <a:lumMod val="50000"/>
                    <a:lumOff val="50000"/>
                  </a:schemeClr>
                </a:solidFill>
              </a:rPr>
              <a:t>Reference: 02/02/2015 City Council meeting, time 2:07</a:t>
            </a:r>
          </a:p>
        </p:txBody>
      </p:sp>
      <p:sp>
        <p:nvSpPr>
          <p:cNvPr id="6" name="TextBox 5">
            <a:extLst>
              <a:ext uri="{FF2B5EF4-FFF2-40B4-BE49-F238E27FC236}">
                <a16:creationId xmlns:a16="http://schemas.microsoft.com/office/drawing/2014/main" id="{47E19A3E-553B-619E-D978-847A15E71E09}"/>
              </a:ext>
            </a:extLst>
          </p:cNvPr>
          <p:cNvSpPr txBox="1"/>
          <p:nvPr/>
        </p:nvSpPr>
        <p:spPr>
          <a:xfrm>
            <a:off x="999473" y="1373731"/>
            <a:ext cx="36563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0"/>
              </a:spcBef>
            </a:pPr>
            <a:r>
              <a:rPr lang="en-US" sz="1800" dirty="0">
                <a:solidFill>
                  <a:schemeClr val="accent1">
                    <a:lumMod val="75000"/>
                  </a:schemeClr>
                </a:solidFill>
                <a:latin typeface="Aptos" panose="020B0004020202020204" pitchFamily="34" charset="0"/>
              </a:rPr>
              <a:t>Former Deputy City Manager</a:t>
            </a:r>
          </a:p>
          <a:p>
            <a:pPr defTabSz="457200">
              <a:spcBef>
                <a:spcPts val="0"/>
              </a:spcBef>
            </a:pPr>
            <a:r>
              <a:rPr lang="en-US" sz="1800" dirty="0">
                <a:solidFill>
                  <a:schemeClr val="accent1">
                    <a:lumMod val="75000"/>
                  </a:schemeClr>
                </a:solidFill>
                <a:latin typeface="Aptos" panose="020B0004020202020204" pitchFamily="34" charset="0"/>
              </a:rPr>
              <a:t>February 2, 2015</a:t>
            </a:r>
          </a:p>
        </p:txBody>
      </p:sp>
      <p:sp>
        <p:nvSpPr>
          <p:cNvPr id="8" name="TextBox 7">
            <a:extLst>
              <a:ext uri="{FF2B5EF4-FFF2-40B4-BE49-F238E27FC236}">
                <a16:creationId xmlns:a16="http://schemas.microsoft.com/office/drawing/2014/main" id="{D366373F-7513-ADC1-3B05-670B05A82FEE}"/>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ptos" panose="02110004020202020204"/>
              </a:rPr>
              <a:t>Setting the stage for the Transportation Bond</a:t>
            </a:r>
          </a:p>
        </p:txBody>
      </p:sp>
      <p:pic>
        <p:nvPicPr>
          <p:cNvPr id="7" name="Picture 6">
            <a:extLst>
              <a:ext uri="{FF2B5EF4-FFF2-40B4-BE49-F238E27FC236}">
                <a16:creationId xmlns:a16="http://schemas.microsoft.com/office/drawing/2014/main" id="{15EFE1DD-F2D2-ACE1-6707-3927CC6E5696}"/>
              </a:ext>
            </a:extLst>
          </p:cNvPr>
          <p:cNvPicPr>
            <a:picLocks noChangeAspect="1"/>
          </p:cNvPicPr>
          <p:nvPr/>
        </p:nvPicPr>
        <p:blipFill>
          <a:blip r:embed="rId3"/>
          <a:srcRect r="5186"/>
          <a:stretch/>
        </p:blipFill>
        <p:spPr>
          <a:xfrm>
            <a:off x="2301988" y="3985622"/>
            <a:ext cx="5435139" cy="2310312"/>
          </a:xfrm>
          <a:prstGeom prst="rect">
            <a:avLst/>
          </a:prstGeom>
          <a:noFill/>
          <a:effectLst>
            <a:outerShdw blurRad="50800" dist="38100" dir="2700000" sx="101000" sy="101000" algn="tl" rotWithShape="0">
              <a:prstClr val="black">
                <a:alpha val="40000"/>
              </a:prstClr>
            </a:outerShdw>
          </a:effectLst>
        </p:spPr>
      </p:pic>
      <p:sp>
        <p:nvSpPr>
          <p:cNvPr id="5" name="TextBox 4">
            <a:extLst>
              <a:ext uri="{FF2B5EF4-FFF2-40B4-BE49-F238E27FC236}">
                <a16:creationId xmlns:a16="http://schemas.microsoft.com/office/drawing/2014/main" id="{0082E097-B089-944F-B4CC-14184F281356}"/>
              </a:ext>
            </a:extLst>
          </p:cNvPr>
          <p:cNvSpPr txBox="1"/>
          <p:nvPr/>
        </p:nvSpPr>
        <p:spPr>
          <a:xfrm>
            <a:off x="7981336" y="5502120"/>
            <a:ext cx="3054526" cy="646331"/>
          </a:xfrm>
          <a:prstGeom prst="rect">
            <a:avLst/>
          </a:prstGeom>
          <a:noFill/>
        </p:spPr>
        <p:txBody>
          <a:bodyPr wrap="square">
            <a:spAutoFit/>
          </a:bodyPr>
          <a:lstStyle/>
          <a:p>
            <a:r>
              <a:rPr lang="en-US" dirty="0">
                <a:solidFill>
                  <a:schemeClr val="accent1">
                    <a:lumMod val="50000"/>
                  </a:schemeClr>
                </a:solidFill>
                <a:latin typeface="Aptos" panose="020B0004020202020204" pitchFamily="34" charset="0"/>
              </a:rPr>
              <a:t>It was understood we would encounter unknowns</a:t>
            </a:r>
          </a:p>
        </p:txBody>
      </p:sp>
    </p:spTree>
    <p:extLst>
      <p:ext uri="{BB962C8B-B14F-4D97-AF65-F5344CB8AC3E}">
        <p14:creationId xmlns:p14="http://schemas.microsoft.com/office/powerpoint/2010/main" val="186223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81F8C0-9362-4FB4-8AEC-809ADA8BEC96}"/>
              </a:ext>
            </a:extLst>
          </p:cNvPr>
          <p:cNvSpPr/>
          <p:nvPr/>
        </p:nvSpPr>
        <p:spPr bwMode="auto">
          <a:xfrm>
            <a:off x="0" y="0"/>
            <a:ext cx="12192000" cy="6910340"/>
          </a:xfrm>
          <a:prstGeom prst="rect">
            <a:avLst/>
          </a:prstGeom>
          <a:solidFill>
            <a:srgbClr val="00578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3200" b="0" i="0" u="none" strike="noStrike" kern="1200" cap="none" spc="0" normalizeH="0" baseline="0" noProof="0">
              <a:ln>
                <a:noFill/>
              </a:ln>
              <a:solidFill>
                <a:srgbClr val="DDDDDD"/>
              </a:solidFill>
              <a:effectLst/>
              <a:uLnTx/>
              <a:uFillTx/>
              <a:latin typeface="Arial" charset="0"/>
              <a:ea typeface="+mn-ea"/>
              <a:cs typeface="+mn-cs"/>
            </a:endParaRPr>
          </a:p>
        </p:txBody>
      </p:sp>
      <p:pic>
        <p:nvPicPr>
          <p:cNvPr id="77" name="Picture 76">
            <a:extLst>
              <a:ext uri="{FF2B5EF4-FFF2-40B4-BE49-F238E27FC236}">
                <a16:creationId xmlns:a16="http://schemas.microsoft.com/office/drawing/2014/main" id="{77A05399-E18C-4C13-9D50-CA79DE774C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06" y="3398237"/>
            <a:ext cx="12253905" cy="2297647"/>
          </a:xfrm>
          <a:prstGeom prst="rect">
            <a:avLst/>
          </a:prstGeom>
        </p:spPr>
      </p:pic>
      <p:pic>
        <p:nvPicPr>
          <p:cNvPr id="6" name="Picture 5">
            <a:extLst>
              <a:ext uri="{FF2B5EF4-FFF2-40B4-BE49-F238E27FC236}">
                <a16:creationId xmlns:a16="http://schemas.microsoft.com/office/drawing/2014/main" id="{5B96E29F-221A-4191-B0F6-8548D00470C5}"/>
              </a:ext>
            </a:extLst>
          </p:cNvPr>
          <p:cNvPicPr>
            <a:picLocks noChangeAspect="1"/>
          </p:cNvPicPr>
          <p:nvPr/>
        </p:nvPicPr>
        <p:blipFill>
          <a:blip r:embed="rId4"/>
          <a:stretch>
            <a:fillRect/>
          </a:stretch>
        </p:blipFill>
        <p:spPr>
          <a:xfrm>
            <a:off x="9220200" y="152400"/>
            <a:ext cx="2540000" cy="762000"/>
          </a:xfrm>
          <a:prstGeom prst="rect">
            <a:avLst/>
          </a:prstGeom>
        </p:spPr>
      </p:pic>
      <p:grpSp>
        <p:nvGrpSpPr>
          <p:cNvPr id="8" name="Group 7">
            <a:extLst>
              <a:ext uri="{FF2B5EF4-FFF2-40B4-BE49-F238E27FC236}">
                <a16:creationId xmlns:a16="http://schemas.microsoft.com/office/drawing/2014/main" id="{B88C0453-C5D7-1A89-AEBA-DEE4195D1FBA}"/>
              </a:ext>
            </a:extLst>
          </p:cNvPr>
          <p:cNvGrpSpPr/>
          <p:nvPr/>
        </p:nvGrpSpPr>
        <p:grpSpPr>
          <a:xfrm>
            <a:off x="445770" y="2339340"/>
            <a:ext cx="11704320" cy="1072769"/>
            <a:chOff x="445770" y="1676400"/>
            <a:chExt cx="11704320" cy="1072769"/>
          </a:xfrm>
        </p:grpSpPr>
        <p:sp>
          <p:nvSpPr>
            <p:cNvPr id="10" name="TextBox 9"/>
            <p:cNvSpPr txBox="1"/>
            <p:nvPr/>
          </p:nvSpPr>
          <p:spPr>
            <a:xfrm>
              <a:off x="652207" y="1682412"/>
              <a:ext cx="18176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dirty="0">
                  <a:ln w="3175">
                    <a:noFill/>
                  </a:ln>
                  <a:solidFill>
                    <a:srgbClr val="FFD1FF"/>
                  </a:solidFill>
                  <a:effectLst/>
                  <a:uLnTx/>
                  <a:uFillTx/>
                  <a:latin typeface="Aptos" panose="02110004020202020204"/>
                  <a:ea typeface="+mn-ea"/>
                  <a:cs typeface="+mn-cs"/>
                </a:rPr>
                <a:t>Planning</a:t>
              </a:r>
            </a:p>
          </p:txBody>
        </p:sp>
        <p:sp>
          <p:nvSpPr>
            <p:cNvPr id="12" name="TextBox 11"/>
            <p:cNvSpPr txBox="1"/>
            <p:nvPr/>
          </p:nvSpPr>
          <p:spPr>
            <a:xfrm>
              <a:off x="3460415" y="1682966"/>
              <a:ext cx="2209800" cy="523220"/>
            </a:xfrm>
            <a:prstGeom prst="rect">
              <a:avLst/>
            </a:prstGeom>
            <a:noFill/>
          </p:spPr>
          <p:txBody>
            <a:bodyPr wrap="square" rtlCol="0">
              <a:spAutoFit/>
            </a:bodyPr>
            <a:lstStyle>
              <a:defPPr>
                <a:defRPr lang="en-US"/>
              </a:defPPr>
              <a:lvl1pPr algn="ctr">
                <a:defRPr sz="2800" cap="small">
                  <a:ln w="3175">
                    <a:solidFill>
                      <a:schemeClr val="bg1"/>
                    </a:solidFill>
                  </a:ln>
                  <a:solidFill>
                    <a:srgbClr val="B953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dirty="0">
                  <a:ln w="3175">
                    <a:noFill/>
                  </a:ln>
                  <a:solidFill>
                    <a:srgbClr val="00FFFF"/>
                  </a:solidFill>
                  <a:effectLst/>
                  <a:uLnTx/>
                  <a:uFillTx/>
                  <a:latin typeface="Aptos" panose="02110004020202020204"/>
                  <a:ea typeface="+mn-ea"/>
                  <a:cs typeface="+mn-cs"/>
                </a:rPr>
                <a:t>Design</a:t>
              </a:r>
            </a:p>
          </p:txBody>
        </p:sp>
        <p:sp>
          <p:nvSpPr>
            <p:cNvPr id="14" name="TextBox 13"/>
            <p:cNvSpPr txBox="1"/>
            <p:nvPr/>
          </p:nvSpPr>
          <p:spPr>
            <a:xfrm>
              <a:off x="6496050" y="1682412"/>
              <a:ext cx="1295400" cy="523220"/>
            </a:xfrm>
            <a:prstGeom prst="rect">
              <a:avLst/>
            </a:prstGeom>
            <a:noFill/>
          </p:spPr>
          <p:txBody>
            <a:bodyPr wrap="square" rtlCol="0">
              <a:spAutoFit/>
            </a:bodyPr>
            <a:lstStyle>
              <a:defPPr>
                <a:defRPr lang="en-US"/>
              </a:defPPr>
              <a:lvl1pPr algn="ctr">
                <a:defRPr sz="2800" cap="small">
                  <a:ln w="3175">
                    <a:solidFill>
                      <a:schemeClr val="bg1"/>
                    </a:solidFill>
                  </a:ln>
                  <a:solidFill>
                    <a:srgbClr val="B953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dirty="0">
                  <a:ln w="3175">
                    <a:noFill/>
                  </a:ln>
                  <a:solidFill>
                    <a:srgbClr val="FFFF00"/>
                  </a:solidFill>
                  <a:effectLst/>
                  <a:uLnTx/>
                  <a:uFillTx/>
                  <a:latin typeface="Aptos" panose="02110004020202020204"/>
                  <a:ea typeface="+mn-ea"/>
                  <a:cs typeface="+mn-cs"/>
                </a:rPr>
                <a:t>ROW</a:t>
              </a:r>
            </a:p>
          </p:txBody>
        </p:sp>
        <p:sp>
          <p:nvSpPr>
            <p:cNvPr id="17" name="TextBox 16"/>
            <p:cNvSpPr txBox="1"/>
            <p:nvPr/>
          </p:nvSpPr>
          <p:spPr>
            <a:xfrm>
              <a:off x="7736839" y="1682966"/>
              <a:ext cx="1867475" cy="523220"/>
            </a:xfrm>
            <a:prstGeom prst="rect">
              <a:avLst/>
            </a:prstGeom>
            <a:noFill/>
          </p:spPr>
          <p:txBody>
            <a:bodyPr wrap="square" rtlCol="0">
              <a:spAutoFit/>
            </a:bodyPr>
            <a:lstStyle>
              <a:defPPr>
                <a:defRPr lang="en-US"/>
              </a:defPPr>
              <a:lvl1pPr algn="ctr">
                <a:defRPr sz="2800" cap="small">
                  <a:ln w="3175">
                    <a:solidFill>
                      <a:schemeClr val="bg1"/>
                    </a:solidFill>
                  </a:ln>
                  <a:solidFill>
                    <a:srgbClr val="B953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dirty="0">
                  <a:ln w="3175">
                    <a:noFill/>
                  </a:ln>
                  <a:solidFill>
                    <a:srgbClr val="66FF33"/>
                  </a:solidFill>
                  <a:effectLst/>
                  <a:uLnTx/>
                  <a:uFillTx/>
                  <a:latin typeface="Aptos" panose="02110004020202020204"/>
                  <a:ea typeface="+mn-ea"/>
                  <a:cs typeface="+mn-cs"/>
                </a:rPr>
                <a:t>Bidding</a:t>
              </a:r>
            </a:p>
          </p:txBody>
        </p:sp>
        <p:sp>
          <p:nvSpPr>
            <p:cNvPr id="21" name="TextBox 20"/>
            <p:cNvSpPr txBox="1"/>
            <p:nvPr/>
          </p:nvSpPr>
          <p:spPr>
            <a:xfrm>
              <a:off x="9236202" y="1676400"/>
              <a:ext cx="2913888" cy="523220"/>
            </a:xfrm>
            <a:prstGeom prst="rect">
              <a:avLst/>
            </a:prstGeom>
            <a:noFill/>
          </p:spPr>
          <p:txBody>
            <a:bodyPr wrap="square" rtlCol="0">
              <a:spAutoFit/>
            </a:bodyPr>
            <a:lstStyle>
              <a:defPPr>
                <a:defRPr lang="en-US"/>
              </a:defPPr>
              <a:lvl1pPr algn="ctr">
                <a:defRPr sz="2800" cap="small">
                  <a:ln w="3175">
                    <a:solidFill>
                      <a:schemeClr val="bg1"/>
                    </a:solidFill>
                  </a:ln>
                  <a:solidFill>
                    <a:srgbClr val="B953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dirty="0">
                  <a:ln w="3175">
                    <a:noFill/>
                  </a:ln>
                  <a:solidFill>
                    <a:srgbClr val="FFCA7D"/>
                  </a:solidFill>
                  <a:effectLst/>
                  <a:uLnTx/>
                  <a:uFillTx/>
                  <a:latin typeface="Aptos" panose="02110004020202020204"/>
                  <a:ea typeface="+mn-ea"/>
                  <a:cs typeface="+mn-cs"/>
                </a:rPr>
                <a:t>Construction</a:t>
              </a:r>
            </a:p>
          </p:txBody>
        </p:sp>
        <p:sp>
          <p:nvSpPr>
            <p:cNvPr id="26" name="TextBox 25"/>
            <p:cNvSpPr txBox="1"/>
            <p:nvPr/>
          </p:nvSpPr>
          <p:spPr>
            <a:xfrm>
              <a:off x="445770" y="2092874"/>
              <a:ext cx="2209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D1FF"/>
                  </a:solidFill>
                  <a:effectLst/>
                  <a:uLnTx/>
                  <a:uFillTx/>
                  <a:latin typeface="Aptos" panose="02110004020202020204"/>
                  <a:ea typeface="+mn-ea"/>
                  <a:cs typeface="+mn-cs"/>
                </a:rPr>
                <a:t>City Departments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D1FF"/>
                  </a:solidFill>
                  <a:effectLst/>
                  <a:uLnTx/>
                  <a:uFillTx/>
                  <a:latin typeface="Aptos" panose="02110004020202020204"/>
                  <a:ea typeface="+mn-ea"/>
                  <a:cs typeface="+mn-cs"/>
                </a:rPr>
                <a:t>Asset Owner</a:t>
              </a:r>
            </a:p>
          </p:txBody>
        </p:sp>
        <p:sp>
          <p:nvSpPr>
            <p:cNvPr id="27" name="TextBox 26"/>
            <p:cNvSpPr txBox="1"/>
            <p:nvPr/>
          </p:nvSpPr>
          <p:spPr>
            <a:xfrm>
              <a:off x="3429000" y="2085812"/>
              <a:ext cx="2209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FFFF"/>
                  </a:solidFill>
                  <a:effectLst/>
                  <a:uLnTx/>
                  <a:uFillTx/>
                  <a:latin typeface="Aptos" panose="02110004020202020204"/>
                  <a:ea typeface="+mn-ea"/>
                  <a:cs typeface="+mn-cs"/>
                </a:rPr>
                <a:t>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FFFF"/>
                  </a:solidFill>
                  <a:effectLst/>
                  <a:uLnTx/>
                  <a:uFillTx/>
                  <a:latin typeface="Aptos" panose="02110004020202020204"/>
                  <a:ea typeface="+mn-ea"/>
                  <a:cs typeface="+mn-cs"/>
                </a:rPr>
                <a:t>Asset Owner</a:t>
              </a:r>
            </a:p>
          </p:txBody>
        </p:sp>
        <p:sp>
          <p:nvSpPr>
            <p:cNvPr id="28" name="TextBox 27"/>
            <p:cNvSpPr txBox="1"/>
            <p:nvPr/>
          </p:nvSpPr>
          <p:spPr>
            <a:xfrm>
              <a:off x="6298691" y="2085532"/>
              <a:ext cx="16663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00"/>
                  </a:solidFill>
                  <a:effectLst/>
                  <a:uLnTx/>
                  <a:uFillTx/>
                  <a:latin typeface="Aptos" panose="02110004020202020204"/>
                  <a:ea typeface="+mn-ea"/>
                  <a:cs typeface="+mn-cs"/>
                </a:rPr>
                <a:t>City Attorney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00"/>
                  </a:solidFill>
                  <a:effectLst/>
                  <a:uLnTx/>
                  <a:uFillTx/>
                  <a:latin typeface="Aptos" panose="02110004020202020204"/>
                  <a:ea typeface="+mn-ea"/>
                  <a:cs typeface="+mn-cs"/>
                </a:rPr>
                <a:t>Engineering</a:t>
              </a:r>
            </a:p>
          </p:txBody>
        </p:sp>
        <p:sp>
          <p:nvSpPr>
            <p:cNvPr id="29" name="TextBox 28"/>
            <p:cNvSpPr txBox="1"/>
            <p:nvPr/>
          </p:nvSpPr>
          <p:spPr>
            <a:xfrm>
              <a:off x="7944577" y="2102838"/>
              <a:ext cx="1599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6FF33"/>
                  </a:solidFill>
                  <a:effectLst/>
                  <a:uLnTx/>
                  <a:uFillTx/>
                  <a:latin typeface="Aptos" panose="02110004020202020204"/>
                  <a:ea typeface="+mn-ea"/>
                  <a:cs typeface="+mn-cs"/>
                </a:rPr>
                <a:t>Purchasing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6FF33"/>
                  </a:solidFill>
                  <a:effectLst/>
                  <a:uLnTx/>
                  <a:uFillTx/>
                  <a:latin typeface="Aptos" panose="02110004020202020204"/>
                  <a:ea typeface="+mn-ea"/>
                  <a:cs typeface="+mn-cs"/>
                </a:rPr>
                <a:t>Asset Owner</a:t>
              </a:r>
            </a:p>
          </p:txBody>
        </p:sp>
        <p:sp>
          <p:nvSpPr>
            <p:cNvPr id="30" name="TextBox 29"/>
            <p:cNvSpPr txBox="1"/>
            <p:nvPr/>
          </p:nvSpPr>
          <p:spPr>
            <a:xfrm>
              <a:off x="9586187" y="2090277"/>
              <a:ext cx="2209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CA7D"/>
                  </a:solidFill>
                  <a:effectLst/>
                  <a:uLnTx/>
                  <a:uFillTx/>
                  <a:latin typeface="Aptos" panose="02110004020202020204"/>
                  <a:ea typeface="+mn-ea"/>
                  <a:cs typeface="+mn-cs"/>
                </a:rPr>
                <a:t>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CA7D"/>
                  </a:solidFill>
                  <a:effectLst/>
                  <a:uLnTx/>
                  <a:uFillTx/>
                  <a:latin typeface="Aptos" panose="02110004020202020204"/>
                  <a:ea typeface="+mn-ea"/>
                  <a:cs typeface="+mn-cs"/>
                </a:rPr>
                <a:t>Asset Owner</a:t>
              </a:r>
            </a:p>
          </p:txBody>
        </p:sp>
        <p:cxnSp>
          <p:nvCxnSpPr>
            <p:cNvPr id="48" name="Straight Connector 47">
              <a:extLst>
                <a:ext uri="{FF2B5EF4-FFF2-40B4-BE49-F238E27FC236}">
                  <a16:creationId xmlns:a16="http://schemas.microsoft.com/office/drawing/2014/main" id="{D4EF0A59-9DFB-4597-9570-03FF6C694624}"/>
                </a:ext>
              </a:extLst>
            </p:cNvPr>
            <p:cNvCxnSpPr/>
            <p:nvPr/>
          </p:nvCxnSpPr>
          <p:spPr bwMode="auto">
            <a:xfrm>
              <a:off x="538625" y="2076510"/>
              <a:ext cx="11430000" cy="0"/>
            </a:xfrm>
            <a:prstGeom prst="line">
              <a:avLst/>
            </a:prstGeom>
            <a:noFill/>
            <a:ln w="9525" cap="flat" cmpd="sng" algn="ctr">
              <a:solidFill>
                <a:schemeClr val="accent2">
                  <a:lumMod val="60000"/>
                  <a:lumOff val="40000"/>
                </a:schemeClr>
              </a:solidFill>
              <a:prstDash val="solid"/>
              <a:round/>
              <a:headEnd type="none" w="med" len="med"/>
              <a:tailEnd type="none" w="med" len="med"/>
            </a:ln>
            <a:effectLst/>
          </p:spPr>
        </p:cxnSp>
      </p:grpSp>
      <p:sp>
        <p:nvSpPr>
          <p:cNvPr id="7" name="Title 1">
            <a:extLst>
              <a:ext uri="{FF2B5EF4-FFF2-40B4-BE49-F238E27FC236}">
                <a16:creationId xmlns:a16="http://schemas.microsoft.com/office/drawing/2014/main" id="{05ED5D24-AD1E-41F1-0F22-B7D5B718D321}"/>
              </a:ext>
            </a:extLst>
          </p:cNvPr>
          <p:cNvSpPr txBox="1">
            <a:spLocks/>
          </p:cNvSpPr>
          <p:nvPr/>
        </p:nvSpPr>
        <p:spPr>
          <a:xfrm>
            <a:off x="1897380" y="931831"/>
            <a:ext cx="7658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small" spc="0" normalizeH="0" baseline="0" noProof="0" dirty="0">
                <a:ln>
                  <a:noFill/>
                </a:ln>
                <a:solidFill>
                  <a:prstClr val="white"/>
                </a:solidFill>
                <a:effectLst>
                  <a:outerShdw blurRad="50800" dist="38100" dir="2700000" algn="tl" rotWithShape="0">
                    <a:prstClr val="black">
                      <a:alpha val="40000"/>
                    </a:prstClr>
                  </a:outerShdw>
                </a:effectLst>
                <a:uLnTx/>
                <a:uFillTx/>
                <a:latin typeface="Aptos Display" panose="02110004020202020204"/>
                <a:ea typeface="+mj-ea"/>
                <a:cs typeface="+mj-cs"/>
              </a:rPr>
              <a:t>The Project Pipeline</a:t>
            </a:r>
          </a:p>
        </p:txBody>
      </p:sp>
      <p:sp>
        <p:nvSpPr>
          <p:cNvPr id="9" name="Arrow: Right 8">
            <a:extLst>
              <a:ext uri="{FF2B5EF4-FFF2-40B4-BE49-F238E27FC236}">
                <a16:creationId xmlns:a16="http://schemas.microsoft.com/office/drawing/2014/main" id="{D441128B-C287-5CC6-17AE-0EBA6852ABD3}"/>
              </a:ext>
            </a:extLst>
          </p:cNvPr>
          <p:cNvSpPr/>
          <p:nvPr/>
        </p:nvSpPr>
        <p:spPr>
          <a:xfrm>
            <a:off x="445770" y="4098391"/>
            <a:ext cx="1348740" cy="8869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Right 10">
            <a:extLst>
              <a:ext uri="{FF2B5EF4-FFF2-40B4-BE49-F238E27FC236}">
                <a16:creationId xmlns:a16="http://schemas.microsoft.com/office/drawing/2014/main" id="{D3D034FB-D21B-7A42-7343-80B21AB0C49F}"/>
              </a:ext>
            </a:extLst>
          </p:cNvPr>
          <p:cNvSpPr/>
          <p:nvPr/>
        </p:nvSpPr>
        <p:spPr>
          <a:xfrm>
            <a:off x="4511248" y="4371504"/>
            <a:ext cx="845820" cy="3363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Arrow: Right 12">
            <a:extLst>
              <a:ext uri="{FF2B5EF4-FFF2-40B4-BE49-F238E27FC236}">
                <a16:creationId xmlns:a16="http://schemas.microsoft.com/office/drawing/2014/main" id="{BDD4FB7F-2150-E036-A1AF-245750E94FCB}"/>
              </a:ext>
            </a:extLst>
          </p:cNvPr>
          <p:cNvSpPr/>
          <p:nvPr/>
        </p:nvSpPr>
        <p:spPr>
          <a:xfrm>
            <a:off x="6878718" y="4362567"/>
            <a:ext cx="845820" cy="3363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Arrow: Right 15">
            <a:extLst>
              <a:ext uri="{FF2B5EF4-FFF2-40B4-BE49-F238E27FC236}">
                <a16:creationId xmlns:a16="http://schemas.microsoft.com/office/drawing/2014/main" id="{A77F117B-ADA3-C10A-88D3-35502611AAFA}"/>
              </a:ext>
            </a:extLst>
          </p:cNvPr>
          <p:cNvSpPr/>
          <p:nvPr/>
        </p:nvSpPr>
        <p:spPr>
          <a:xfrm>
            <a:off x="8337278" y="4362785"/>
            <a:ext cx="845820" cy="3363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Arrow: Right 18">
            <a:extLst>
              <a:ext uri="{FF2B5EF4-FFF2-40B4-BE49-F238E27FC236}">
                <a16:creationId xmlns:a16="http://schemas.microsoft.com/office/drawing/2014/main" id="{F8C74013-A5B6-58EA-A6F3-3DBBE5F3F305}"/>
              </a:ext>
            </a:extLst>
          </p:cNvPr>
          <p:cNvSpPr/>
          <p:nvPr/>
        </p:nvSpPr>
        <p:spPr>
          <a:xfrm>
            <a:off x="9954540" y="4076882"/>
            <a:ext cx="1348740" cy="8869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AD1E92B-FA28-7624-27B6-BAF88C310660}"/>
              </a:ext>
            </a:extLst>
          </p:cNvPr>
          <p:cNvSpPr txBox="1"/>
          <p:nvPr/>
        </p:nvSpPr>
        <p:spPr>
          <a:xfrm>
            <a:off x="-4727" y="4668"/>
            <a:ext cx="12192000" cy="769441"/>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ptos" panose="02110004020202020204"/>
              </a:rPr>
              <a:t>Project Delivery</a:t>
            </a:r>
          </a:p>
        </p:txBody>
      </p:sp>
      <p:sp>
        <p:nvSpPr>
          <p:cNvPr id="20" name="TextBox 19">
            <a:extLst>
              <a:ext uri="{FF2B5EF4-FFF2-40B4-BE49-F238E27FC236}">
                <a16:creationId xmlns:a16="http://schemas.microsoft.com/office/drawing/2014/main" id="{D1DE8A97-829B-7ACA-939B-F3CAC2633544}"/>
              </a:ext>
            </a:extLst>
          </p:cNvPr>
          <p:cNvSpPr txBox="1"/>
          <p:nvPr/>
        </p:nvSpPr>
        <p:spPr>
          <a:xfrm>
            <a:off x="2998461" y="5820563"/>
            <a:ext cx="6133170" cy="461665"/>
          </a:xfrm>
          <a:prstGeom prst="rect">
            <a:avLst/>
          </a:prstGeom>
          <a:noFill/>
        </p:spPr>
        <p:txBody>
          <a:bodyPr wrap="square">
            <a:spAutoFit/>
          </a:bodyPr>
          <a:lstStyle/>
          <a:p>
            <a:pPr algn="ctr"/>
            <a:r>
              <a:rPr lang="en-US" sz="2400" dirty="0">
                <a:solidFill>
                  <a:schemeClr val="bg1"/>
                </a:solidFill>
              </a:rPr>
              <a:t>“bottlenecks” can occur at multiple points </a:t>
            </a:r>
          </a:p>
        </p:txBody>
      </p:sp>
    </p:spTree>
    <p:extLst>
      <p:ext uri="{BB962C8B-B14F-4D97-AF65-F5344CB8AC3E}">
        <p14:creationId xmlns:p14="http://schemas.microsoft.com/office/powerpoint/2010/main" val="400297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4C30-9E4C-0E11-9C8F-2E8CA2F37E51}"/>
              </a:ext>
            </a:extLst>
          </p:cNvPr>
          <p:cNvSpPr txBox="1"/>
          <p:nvPr/>
        </p:nvSpPr>
        <p:spPr>
          <a:xfrm>
            <a:off x="256032" y="1143000"/>
            <a:ext cx="2834640" cy="2377440"/>
          </a:xfrm>
          <a:prstGeom prst="rect">
            <a:avLst/>
          </a:prstGeom>
        </p:spPr>
        <p:txBody>
          <a:bodyPr vert="horz" lIns="91440" tIns="45720" rIns="91440" bIns="45720" rtlCol="0" anchor="b" anchorCtr="0">
            <a:normAutofit/>
          </a:bodyPr>
          <a:lstStyle/>
          <a:p>
            <a:pPr marL="0" marR="0" lvl="0" indent="0" fontAlgn="auto">
              <a:lnSpc>
                <a:spcPct val="90000"/>
              </a:lnSpc>
              <a:spcBef>
                <a:spcPct val="0"/>
              </a:spcBef>
              <a:spcAft>
                <a:spcPts val="600"/>
              </a:spcAft>
              <a:buClrTx/>
              <a:buSzTx/>
              <a:tabLst/>
              <a:defRPr/>
            </a:pPr>
            <a:r>
              <a:rPr kumimoji="0" lang="en-US" sz="5400" b="0" i="0" u="none" strike="noStrike" kern="1200" cap="none" spc="-60" normalizeH="0" baseline="0" noProof="0" dirty="0">
                <a:ln>
                  <a:noFill/>
                </a:ln>
                <a:solidFill>
                  <a:schemeClr val="accent1"/>
                </a:solidFill>
                <a:effectLst/>
                <a:uLnTx/>
                <a:uFillTx/>
                <a:latin typeface="Arial" panose="020B0604020202020204" pitchFamily="34" charset="0"/>
                <a:ea typeface="+mj-ea"/>
                <a:cs typeface="+mj-cs"/>
              </a:rPr>
              <a:t>Lessons Learned</a:t>
            </a:r>
          </a:p>
        </p:txBody>
      </p:sp>
      <p:sp>
        <p:nvSpPr>
          <p:cNvPr id="5" name="TextBox 4">
            <a:extLst>
              <a:ext uri="{FF2B5EF4-FFF2-40B4-BE49-F238E27FC236}">
                <a16:creationId xmlns:a16="http://schemas.microsoft.com/office/drawing/2014/main" id="{35B60E7C-F201-AC43-5235-0F4F6655D05E}"/>
              </a:ext>
            </a:extLst>
          </p:cNvPr>
          <p:cNvSpPr txBox="1"/>
          <p:nvPr/>
        </p:nvSpPr>
        <p:spPr>
          <a:xfrm>
            <a:off x="256032" y="3494176"/>
            <a:ext cx="2834640" cy="2321990"/>
          </a:xfrm>
          <a:prstGeom prst="rect">
            <a:avLst/>
          </a:prstGeom>
        </p:spPr>
        <p:txBody>
          <a:bodyPr vert="horz" lIns="91440" tIns="45720" rIns="91440" bIns="45720" rtlCol="0" anchor="t">
            <a:normAutofit/>
          </a:bodyPr>
          <a:lstStyle/>
          <a:p>
            <a:pPr>
              <a:spcBef>
                <a:spcPts val="1200"/>
              </a:spcBef>
              <a:buClr>
                <a:schemeClr val="accent1"/>
              </a:buClr>
            </a:pPr>
            <a:r>
              <a:rPr lang="en-US" sz="4000" kern="1200" cap="small" dirty="0">
                <a:solidFill>
                  <a:schemeClr val="accent2"/>
                </a:solidFill>
                <a:latin typeface="Arial" panose="020B0604020202020204" pitchFamily="34" charset="0"/>
                <a:ea typeface="+mn-ea"/>
                <a:cs typeface="+mn-cs"/>
              </a:rPr>
              <a:t>7 Findings</a:t>
            </a:r>
          </a:p>
        </p:txBody>
      </p:sp>
      <p:graphicFrame>
        <p:nvGraphicFramePr>
          <p:cNvPr id="7" name="TextBox 2">
            <a:extLst>
              <a:ext uri="{FF2B5EF4-FFF2-40B4-BE49-F238E27FC236}">
                <a16:creationId xmlns:a16="http://schemas.microsoft.com/office/drawing/2014/main" id="{4BA0AA51-435E-ACD4-8D25-51CAE2DBCD46}"/>
              </a:ext>
            </a:extLst>
          </p:cNvPr>
          <p:cNvGraphicFramePr/>
          <p:nvPr>
            <p:extLst>
              <p:ext uri="{D42A27DB-BD31-4B8C-83A1-F6EECF244321}">
                <p14:modId xmlns:p14="http://schemas.microsoft.com/office/powerpoint/2010/main" val="4072336641"/>
              </p:ext>
            </p:extLst>
          </p:nvPr>
        </p:nvGraphicFramePr>
        <p:xfrm>
          <a:off x="3867912" y="868680"/>
          <a:ext cx="731520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743ACE90-F54B-E759-AD0A-7BBAD5C01580}"/>
              </a:ext>
            </a:extLst>
          </p:cNvPr>
          <p:cNvCxnSpPr/>
          <p:nvPr/>
        </p:nvCxnSpPr>
        <p:spPr>
          <a:xfrm>
            <a:off x="256032" y="3494176"/>
            <a:ext cx="28346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78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41BB-792C-4875-EA72-08DA4BE512D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F80CA3-F5EC-3064-D3D0-186EFA4D4726}"/>
              </a:ext>
            </a:extLst>
          </p:cNvPr>
          <p:cNvSpPr txBox="1"/>
          <p:nvPr/>
        </p:nvSpPr>
        <p:spPr>
          <a:xfrm>
            <a:off x="415299" y="1477525"/>
            <a:ext cx="5518982" cy="2754600"/>
          </a:xfrm>
          <a:prstGeom prst="rect">
            <a:avLst/>
          </a:prstGeom>
          <a:noFill/>
        </p:spPr>
        <p:txBody>
          <a:bodyPr wrap="square">
            <a:spAutoFit/>
          </a:bodyPr>
          <a:lstStyle/>
          <a:p>
            <a:pPr marL="571500" indent="-571500">
              <a:spcBef>
                <a:spcPts val="1800"/>
              </a:spcBef>
              <a:buFont typeface="Arial" panose="020B0604020202020204" pitchFamily="34" charset="0"/>
              <a:buChar char="•"/>
            </a:pPr>
            <a:r>
              <a:rPr lang="en-US" sz="3200" dirty="0">
                <a:latin typeface="Aptos" panose="020B0004020202020204" pitchFamily="34" charset="0"/>
              </a:rPr>
              <a:t>Potential Projects List</a:t>
            </a:r>
          </a:p>
          <a:p>
            <a:pPr marL="571500" indent="-571500">
              <a:spcBef>
                <a:spcPts val="1800"/>
              </a:spcBef>
              <a:buFont typeface="Arial" panose="020B0604020202020204" pitchFamily="34" charset="0"/>
              <a:buChar char="•"/>
            </a:pPr>
            <a:r>
              <a:rPr lang="en-US" sz="3200" dirty="0">
                <a:latin typeface="Aptos" panose="020B0004020202020204" pitchFamily="34" charset="0"/>
              </a:rPr>
              <a:t>Project selection criteria</a:t>
            </a:r>
          </a:p>
          <a:p>
            <a:pPr marL="571500" indent="-571500">
              <a:spcBef>
                <a:spcPts val="1800"/>
              </a:spcBef>
              <a:buFont typeface="Arial" panose="020B0604020202020204" pitchFamily="34" charset="0"/>
              <a:buChar char="•"/>
            </a:pPr>
            <a:r>
              <a:rPr lang="en-US" sz="3200" dirty="0">
                <a:latin typeface="Aptos" panose="020B0004020202020204" pitchFamily="34" charset="0"/>
              </a:rPr>
              <a:t>Public outreach</a:t>
            </a:r>
            <a:endParaRPr lang="en-US" sz="3200" baseline="30000" dirty="0">
              <a:latin typeface="Aptos" panose="020B0004020202020204" pitchFamily="34" charset="0"/>
            </a:endParaRPr>
          </a:p>
          <a:p>
            <a:pPr marL="571500" indent="-571500">
              <a:spcBef>
                <a:spcPts val="1800"/>
              </a:spcBef>
              <a:buFont typeface="Arial" panose="020B0604020202020204" pitchFamily="34" charset="0"/>
              <a:buChar char="•"/>
            </a:pPr>
            <a:r>
              <a:rPr lang="en-US" sz="3200" dirty="0">
                <a:latin typeface="Aptos" panose="020B0004020202020204" pitchFamily="34" charset="0"/>
              </a:rPr>
              <a:t>Bond Financing Program</a:t>
            </a:r>
          </a:p>
        </p:txBody>
      </p:sp>
      <p:pic>
        <p:nvPicPr>
          <p:cNvPr id="10" name="Picture 9">
            <a:extLst>
              <a:ext uri="{FF2B5EF4-FFF2-40B4-BE49-F238E27FC236}">
                <a16:creationId xmlns:a16="http://schemas.microsoft.com/office/drawing/2014/main" id="{74B6D563-C30F-3FC4-83CC-1E8B75614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6882" y="4935542"/>
            <a:ext cx="2723820" cy="1689431"/>
          </a:xfrm>
          <a:prstGeom prst="rect">
            <a:avLst/>
          </a:prstGeom>
          <a:effectLst>
            <a:outerShdw blurRad="50800" dist="38100" dir="2700000" sx="101000" sy="101000" algn="tl" rotWithShape="0">
              <a:prstClr val="black">
                <a:alpha val="40000"/>
              </a:prstClr>
            </a:outerShdw>
          </a:effectLst>
        </p:spPr>
      </p:pic>
      <p:pic>
        <p:nvPicPr>
          <p:cNvPr id="12" name="Picture 11">
            <a:extLst>
              <a:ext uri="{FF2B5EF4-FFF2-40B4-BE49-F238E27FC236}">
                <a16:creationId xmlns:a16="http://schemas.microsoft.com/office/drawing/2014/main" id="{BEBC8545-8FAF-2D3E-AA6F-1D655304E2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86469" y="1806766"/>
            <a:ext cx="5690232" cy="4622030"/>
          </a:xfrm>
          <a:prstGeom prst="rect">
            <a:avLst/>
          </a:prstGeom>
          <a:effectLst>
            <a:outerShdw blurRad="50800" dist="38100" dir="2700000" sx="101000" sy="101000" algn="tl" rotWithShape="0">
              <a:prstClr val="black">
                <a:alpha val="40000"/>
              </a:prstClr>
            </a:outerShdw>
          </a:effectLst>
        </p:spPr>
      </p:pic>
      <p:sp>
        <p:nvSpPr>
          <p:cNvPr id="14" name="TextBox 13">
            <a:extLst>
              <a:ext uri="{FF2B5EF4-FFF2-40B4-BE49-F238E27FC236}">
                <a16:creationId xmlns:a16="http://schemas.microsoft.com/office/drawing/2014/main" id="{C3BDD53D-9F49-544E-39AE-C7599E804EF5}"/>
              </a:ext>
            </a:extLst>
          </p:cNvPr>
          <p:cNvSpPr txBox="1"/>
          <p:nvPr/>
        </p:nvSpPr>
        <p:spPr>
          <a:xfrm>
            <a:off x="9237306" y="1273400"/>
            <a:ext cx="2465748" cy="369332"/>
          </a:xfrm>
          <a:prstGeom prst="rect">
            <a:avLst/>
          </a:prstGeom>
          <a:noFill/>
        </p:spPr>
        <p:txBody>
          <a:bodyPr wrap="square">
            <a:spAutoFit/>
          </a:bodyPr>
          <a:lstStyle/>
          <a:p>
            <a:pPr algn="r"/>
            <a:r>
              <a:rPr lang="en-US" dirty="0">
                <a:solidFill>
                  <a:srgbClr val="D67F00"/>
                </a:solidFill>
                <a:latin typeface="Aptos" panose="020B0004020202020204" pitchFamily="34" charset="0"/>
              </a:rPr>
              <a:t>February 2014</a:t>
            </a:r>
          </a:p>
        </p:txBody>
      </p:sp>
      <p:sp>
        <p:nvSpPr>
          <p:cNvPr id="16" name="TextBox 15">
            <a:extLst>
              <a:ext uri="{FF2B5EF4-FFF2-40B4-BE49-F238E27FC236}">
                <a16:creationId xmlns:a16="http://schemas.microsoft.com/office/drawing/2014/main" id="{CB3AA0CF-DDFA-4C4F-28A3-803AC1F6C99C}"/>
              </a:ext>
            </a:extLst>
          </p:cNvPr>
          <p:cNvSpPr txBox="1"/>
          <p:nvPr/>
        </p:nvSpPr>
        <p:spPr>
          <a:xfrm>
            <a:off x="-4727" y="-26110"/>
            <a:ext cx="12192000" cy="830997"/>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all" spc="0" normalizeH="0" noProof="0" dirty="0">
                <a:ln>
                  <a:noFill/>
                </a:ln>
                <a:solidFill>
                  <a:srgbClr val="FFFF00"/>
                </a:solidFill>
                <a:effectLst/>
                <a:uLnTx/>
                <a:uFillTx/>
                <a:latin typeface="Aptos" panose="02110004020202020204"/>
              </a:rPr>
              <a:t>Finding #1:</a:t>
            </a:r>
            <a:r>
              <a:rPr kumimoji="0" lang="en-US" sz="3600" b="0" i="0" u="none" strike="noStrike" kern="0" cap="small" spc="0" normalizeH="0" noProof="0" dirty="0">
                <a:ln>
                  <a:noFill/>
                </a:ln>
                <a:solidFill>
                  <a:srgbClr val="FFFF00"/>
                </a:solidFill>
                <a:effectLst/>
                <a:uLnTx/>
                <a:uFillTx/>
                <a:latin typeface="Aptos" panose="02110004020202020204"/>
              </a:rPr>
              <a:t> </a:t>
            </a:r>
            <a:r>
              <a:rPr kumimoji="0" lang="en-US" sz="3200" b="0" i="0" u="none" strike="noStrike" kern="0" cap="none" spc="0" normalizeH="0" baseline="0" noProof="0" dirty="0">
                <a:ln>
                  <a:noFill/>
                </a:ln>
                <a:solidFill>
                  <a:prstClr val="white"/>
                </a:solidFill>
                <a:effectLst/>
                <a:uLnTx/>
                <a:uFillTx/>
                <a:latin typeface="Aptos" panose="02110004020202020204"/>
              </a:rPr>
              <a:t>Success Story</a:t>
            </a:r>
          </a:p>
        </p:txBody>
      </p:sp>
    </p:spTree>
    <p:extLst>
      <p:ext uri="{BB962C8B-B14F-4D97-AF65-F5344CB8AC3E}">
        <p14:creationId xmlns:p14="http://schemas.microsoft.com/office/powerpoint/2010/main" val="91453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099D-44CC-DEE6-CC4D-AF1C5186148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B19BD9-0CF8-0499-6127-76FB61DE7147}"/>
              </a:ext>
            </a:extLst>
          </p:cNvPr>
          <p:cNvSpPr/>
          <p:nvPr/>
        </p:nvSpPr>
        <p:spPr>
          <a:xfrm>
            <a:off x="0" y="5806004"/>
            <a:ext cx="12188778" cy="105199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20000"/>
                  <a:lumOff val="80000"/>
                </a:schemeClr>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323" r="13323"/>
          <a:stretch/>
        </p:blipFill>
        <p:spPr>
          <a:xfrm>
            <a:off x="803392" y="1924826"/>
            <a:ext cx="4909341" cy="3657600"/>
          </a:xfrm>
          <a:prstGeom prst="rect">
            <a:avLst/>
          </a:prstGeom>
          <a:effectLst>
            <a:outerShdw blurRad="50800" dist="38100" dir="2700000" sx="101000" sy="101000" algn="tl" rotWithShape="0">
              <a:prstClr val="black">
                <a:alpha val="40000"/>
              </a:prstClr>
            </a:outerShdw>
          </a:effectLst>
        </p:spPr>
      </p:pic>
      <p:sp>
        <p:nvSpPr>
          <p:cNvPr id="19" name="TextBox 18">
            <a:extLst>
              <a:ext uri="{FF2B5EF4-FFF2-40B4-BE49-F238E27FC236}">
                <a16:creationId xmlns:a16="http://schemas.microsoft.com/office/drawing/2014/main" id="{E1AC3B8E-176D-0285-2F9C-2ED4679ACB58}"/>
              </a:ext>
            </a:extLst>
          </p:cNvPr>
          <p:cNvSpPr txBox="1"/>
          <p:nvPr/>
        </p:nvSpPr>
        <p:spPr>
          <a:xfrm>
            <a:off x="119487" y="577889"/>
            <a:ext cx="11953026" cy="11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noAutofit/>
          </a:bodyPr>
          <a:lstStyle>
            <a:defPPr>
              <a:defRPr lang="en-US"/>
            </a:defPPr>
            <a:lvl1pPr marR="0" lvl="0" indent="0" eaLnBrk="0" fontAlgn="base" hangingPunct="0">
              <a:lnSpc>
                <a:spcPct val="100000"/>
              </a:lnSpc>
              <a:spcBef>
                <a:spcPct val="0"/>
              </a:spcBef>
              <a:spcAft>
                <a:spcPct val="0"/>
              </a:spcAft>
              <a:buClrTx/>
              <a:buSzTx/>
              <a:buFontTx/>
              <a:buNone/>
              <a:tabLst/>
              <a:defRPr kumimoji="0" sz="4000" b="0" i="1" u="none" strike="noStrike" cap="none" normalizeH="0" baseline="0">
                <a:ln>
                  <a:noFill/>
                </a:ln>
                <a:solidFill>
                  <a:schemeClr val="tx2">
                    <a:lumMod val="90000"/>
                    <a:lumOff val="10000"/>
                  </a:schemeClr>
                </a:solidFill>
                <a:effectLst/>
                <a:latin typeface="Arial" panose="020B0604020202020204" pitchFamily="34" charset="0"/>
              </a:defRPr>
            </a:lvl1pPr>
          </a:lstStyle>
          <a:p>
            <a:pPr algn="ctr"/>
            <a:r>
              <a:rPr lang="en-US" sz="2800" dirty="0"/>
              <a:t>Love Grove Bridge was completed under budget in only 3 years</a:t>
            </a:r>
          </a:p>
        </p:txBody>
      </p:sp>
      <p:sp>
        <p:nvSpPr>
          <p:cNvPr id="21" name="TextBox 20">
            <a:extLst>
              <a:ext uri="{FF2B5EF4-FFF2-40B4-BE49-F238E27FC236}">
                <a16:creationId xmlns:a16="http://schemas.microsoft.com/office/drawing/2014/main" id="{A6922D1E-CA61-CC57-3144-C6C35C755A8C}"/>
              </a:ext>
            </a:extLst>
          </p:cNvPr>
          <p:cNvSpPr txBox="1"/>
          <p:nvPr/>
        </p:nvSpPr>
        <p:spPr>
          <a:xfrm>
            <a:off x="1658615" y="1463688"/>
            <a:ext cx="89782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4000" b="0" i="1" u="none" strike="noStrike" cap="none" normalizeH="0" baseline="0">
                <a:ln>
                  <a:noFill/>
                </a:ln>
                <a:solidFill>
                  <a:schemeClr val="tx2">
                    <a:lumMod val="90000"/>
                    <a:lumOff val="10000"/>
                  </a:schemeClr>
                </a:solidFill>
                <a:effectLst/>
                <a:latin typeface="Arial" panose="020B0604020202020204" pitchFamily="34" charset="0"/>
              </a:defRPr>
            </a:lvl1pPr>
          </a:lstStyle>
          <a:p>
            <a:r>
              <a:rPr lang="en-US" sz="1800" dirty="0"/>
              <a:t>…involving a neighborhood, movie studio, stream, landfill, and heavy construction</a:t>
            </a:r>
          </a:p>
        </p:txBody>
      </p:sp>
      <p:grpSp>
        <p:nvGrpSpPr>
          <p:cNvPr id="5" name="Group 4">
            <a:extLst>
              <a:ext uri="{FF2B5EF4-FFF2-40B4-BE49-F238E27FC236}">
                <a16:creationId xmlns:a16="http://schemas.microsoft.com/office/drawing/2014/main" id="{F12E6C7D-45DD-E4EE-F427-48EC42F3C445}"/>
              </a:ext>
            </a:extLst>
          </p:cNvPr>
          <p:cNvGrpSpPr/>
          <p:nvPr/>
        </p:nvGrpSpPr>
        <p:grpSpPr>
          <a:xfrm>
            <a:off x="6085113" y="1929254"/>
            <a:ext cx="5313459" cy="3657600"/>
            <a:chOff x="6085113" y="1929254"/>
            <a:chExt cx="5313459" cy="3657600"/>
          </a:xfrm>
        </p:grpSpPr>
        <p:pic>
          <p:nvPicPr>
            <p:cNvPr id="13" name="Picture 12" descr="N:\PROJECT FILES\Trans Bond-Street-Love Grove Access-2014\Photos\2018-04-29 Ribbon Cutting Ceremony\20180429_143750.jpg"/>
            <p:cNvPicPr>
              <a:picLocks noChangeAspect="1"/>
            </p:cNvPicPr>
            <p:nvPr/>
          </p:nvPicPr>
          <p:blipFill rotWithShape="1">
            <a:blip r:embed="rId4" cstate="print">
              <a:extLst>
                <a:ext uri="{28A0092B-C50C-407E-A947-70E740481C1C}">
                  <a14:useLocalDpi xmlns:a14="http://schemas.microsoft.com/office/drawing/2010/main" val="0"/>
                </a:ext>
              </a:extLst>
            </a:blip>
            <a:srcRect t="1" r="-3" b="7908"/>
            <a:stretch/>
          </p:blipFill>
          <p:spPr bwMode="auto">
            <a:xfrm>
              <a:off x="6085113" y="1929254"/>
              <a:ext cx="5313459" cy="3657600"/>
            </a:xfrm>
            <a:prstGeom prst="rect">
              <a:avLst/>
            </a:prstGeom>
            <a:effectLst>
              <a:outerShdw blurRad="50800" dist="38100" dir="2700000" sx="101000" sy="101000" algn="tl" rotWithShape="0">
                <a:prstClr val="black">
                  <a:alpha val="40000"/>
                </a:prstClr>
              </a:outerShdw>
            </a:effectLst>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1177EB9-4EFC-830C-4322-BDDF1BAE748A}"/>
                </a:ext>
              </a:extLst>
            </p:cNvPr>
            <p:cNvSpPr txBox="1"/>
            <p:nvPr/>
          </p:nvSpPr>
          <p:spPr>
            <a:xfrm>
              <a:off x="10049101" y="5194819"/>
              <a:ext cx="1175591" cy="369332"/>
            </a:xfrm>
            <a:prstGeom prst="rect">
              <a:avLst/>
            </a:prstGeom>
            <a:noFill/>
          </p:spPr>
          <p:txBody>
            <a:bodyPr wrap="square" rtlCol="0">
              <a:spAutoFit/>
            </a:bodyPr>
            <a:lstStyle/>
            <a:p>
              <a:pPr algn="r"/>
              <a:r>
                <a:rPr lang="en-US" dirty="0">
                  <a:solidFill>
                    <a:schemeClr val="bg1"/>
                  </a:solidFill>
                </a:rPr>
                <a:t>Apr-2018</a:t>
              </a:r>
            </a:p>
          </p:txBody>
        </p:sp>
      </p:grpSp>
      <p:sp>
        <p:nvSpPr>
          <p:cNvPr id="8" name="TextBox 7">
            <a:extLst>
              <a:ext uri="{FF2B5EF4-FFF2-40B4-BE49-F238E27FC236}">
                <a16:creationId xmlns:a16="http://schemas.microsoft.com/office/drawing/2014/main" id="{55B8DB5C-0438-E090-5DA5-632077929FAC}"/>
              </a:ext>
            </a:extLst>
          </p:cNvPr>
          <p:cNvSpPr txBox="1"/>
          <p:nvPr/>
        </p:nvSpPr>
        <p:spPr>
          <a:xfrm>
            <a:off x="413775" y="6096522"/>
            <a:ext cx="607472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4000" b="0" i="1" u="none" strike="noStrike" cap="none" normalizeH="0" baseline="0">
                <a:ln>
                  <a:noFill/>
                </a:ln>
                <a:solidFill>
                  <a:schemeClr val="tx2">
                    <a:lumMod val="90000"/>
                    <a:lumOff val="10000"/>
                  </a:schemeClr>
                </a:solidFill>
                <a:effectLst/>
                <a:latin typeface="Arial" panose="020B0604020202020204" pitchFamily="34" charset="0"/>
              </a:defRPr>
            </a:lvl1pPr>
          </a:lstStyle>
          <a:p>
            <a:pPr algn="ctr"/>
            <a:r>
              <a:rPr lang="en-US" sz="2800" dirty="0">
                <a:solidFill>
                  <a:schemeClr val="accent1">
                    <a:lumMod val="50000"/>
                  </a:schemeClr>
                </a:solidFill>
                <a:latin typeface="Aptos" panose="020B0004020202020204" pitchFamily="34" charset="0"/>
              </a:rPr>
              <a:t>Why did this project go smoothly?</a:t>
            </a:r>
          </a:p>
        </p:txBody>
      </p:sp>
      <p:sp>
        <p:nvSpPr>
          <p:cNvPr id="2" name="TextBox 1">
            <a:extLst>
              <a:ext uri="{FF2B5EF4-FFF2-40B4-BE49-F238E27FC236}">
                <a16:creationId xmlns:a16="http://schemas.microsoft.com/office/drawing/2014/main" id="{3B5923BD-4F8C-CFC2-8554-D02584B8459A}"/>
              </a:ext>
            </a:extLst>
          </p:cNvPr>
          <p:cNvSpPr txBox="1"/>
          <p:nvPr/>
        </p:nvSpPr>
        <p:spPr>
          <a:xfrm>
            <a:off x="7010395" y="5931795"/>
            <a:ext cx="48919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400" b="0" i="1" u="none" strike="noStrike" cap="none" normalizeH="0" baseline="0">
                <a:ln>
                  <a:noFill/>
                </a:ln>
                <a:solidFill>
                  <a:srgbClr val="FF0000"/>
                </a:solidFill>
                <a:effectLst/>
                <a:latin typeface="Aptos" panose="020B0004020202020204" pitchFamily="34" charset="0"/>
              </a:defRPr>
            </a:lvl1pPr>
          </a:lstStyle>
          <a:p>
            <a:pPr marL="285750" indent="-285750">
              <a:buFont typeface="Arial" panose="020B0604020202020204" pitchFamily="34" charset="0"/>
              <a:buChar char="•"/>
            </a:pPr>
            <a:r>
              <a:rPr lang="en-US" sz="1800" dirty="0">
                <a:solidFill>
                  <a:schemeClr val="accent1">
                    <a:lumMod val="50000"/>
                  </a:schemeClr>
                </a:solidFill>
              </a:rPr>
              <a:t>A feasibility study had already been done</a:t>
            </a:r>
          </a:p>
          <a:p>
            <a:pPr marL="285750" indent="-285750">
              <a:buFont typeface="Arial" panose="020B0604020202020204" pitchFamily="34" charset="0"/>
              <a:buChar char="•"/>
            </a:pPr>
            <a:r>
              <a:rPr lang="en-US" sz="1800" dirty="0">
                <a:solidFill>
                  <a:schemeClr val="accent1">
                    <a:lumMod val="50000"/>
                  </a:schemeClr>
                </a:solidFill>
              </a:rPr>
              <a:t>Engineering Dept was leading from the start</a:t>
            </a:r>
          </a:p>
          <a:p>
            <a:pPr marL="285750" indent="-285750">
              <a:buFont typeface="Arial" panose="020B0604020202020204" pitchFamily="34" charset="0"/>
              <a:buChar char="•"/>
            </a:pPr>
            <a:r>
              <a:rPr lang="en-US" sz="1800" dirty="0">
                <a:solidFill>
                  <a:schemeClr val="accent1">
                    <a:lumMod val="50000"/>
                  </a:schemeClr>
                </a:solidFill>
              </a:rPr>
              <a:t>No property acquisition</a:t>
            </a:r>
          </a:p>
        </p:txBody>
      </p:sp>
      <p:sp>
        <p:nvSpPr>
          <p:cNvPr id="7" name="TextBox 6">
            <a:extLst>
              <a:ext uri="{FF2B5EF4-FFF2-40B4-BE49-F238E27FC236}">
                <a16:creationId xmlns:a16="http://schemas.microsoft.com/office/drawing/2014/main" id="{FD620B04-4B93-5187-847B-AB0E014D0873}"/>
              </a:ext>
            </a:extLst>
          </p:cNvPr>
          <p:cNvSpPr txBox="1"/>
          <p:nvPr/>
        </p:nvSpPr>
        <p:spPr>
          <a:xfrm>
            <a:off x="-4727" y="-26110"/>
            <a:ext cx="12192000" cy="830997"/>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cap="all" dirty="0">
                <a:solidFill>
                  <a:srgbClr val="FFFF00"/>
                </a:solidFill>
                <a:latin typeface="Aptos" panose="02110004020202020204"/>
              </a:rPr>
              <a:t>Finding #2:</a:t>
            </a:r>
            <a:r>
              <a:rPr kumimoji="0" lang="en-US" sz="3600" b="0" i="0" u="none" strike="noStrike" kern="0" cap="small" spc="0" normalizeH="0" noProof="0" dirty="0">
                <a:ln>
                  <a:noFill/>
                </a:ln>
                <a:solidFill>
                  <a:srgbClr val="FFFF00"/>
                </a:solidFill>
                <a:effectLst/>
                <a:uLnTx/>
                <a:uFillTx/>
                <a:latin typeface="Aptos" panose="02110004020202020204"/>
              </a:rPr>
              <a:t> </a:t>
            </a:r>
            <a:r>
              <a:rPr kumimoji="0" lang="en-US" sz="3200" b="0" i="0" u="none" strike="noStrike" kern="0" cap="none" spc="0" normalizeH="0" baseline="0" noProof="0" dirty="0">
                <a:ln>
                  <a:noFill/>
                </a:ln>
                <a:solidFill>
                  <a:prstClr val="white"/>
                </a:solidFill>
                <a:effectLst/>
                <a:uLnTx/>
                <a:uFillTx/>
                <a:latin typeface="Aptos" panose="02110004020202020204"/>
              </a:rPr>
              <a:t>Project Selection</a:t>
            </a:r>
          </a:p>
        </p:txBody>
      </p:sp>
    </p:spTree>
    <p:extLst>
      <p:ext uri="{BB962C8B-B14F-4D97-AF65-F5344CB8AC3E}">
        <p14:creationId xmlns:p14="http://schemas.microsoft.com/office/powerpoint/2010/main" val="3578692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87F5F-6023-F39F-7212-61D3521827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EACF8A-22BD-5BDD-422E-7594238B7548}"/>
              </a:ext>
            </a:extLst>
          </p:cNvPr>
          <p:cNvSpPr/>
          <p:nvPr/>
        </p:nvSpPr>
        <p:spPr>
          <a:xfrm>
            <a:off x="-3222" y="6052930"/>
            <a:ext cx="12195222" cy="80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45918C8-ACEA-D7DE-5DC1-64F706884E20}"/>
              </a:ext>
            </a:extLst>
          </p:cNvPr>
          <p:cNvSpPr txBox="1"/>
          <p:nvPr/>
        </p:nvSpPr>
        <p:spPr>
          <a:xfrm>
            <a:off x="104097" y="1394401"/>
            <a:ext cx="6382428" cy="3060408"/>
          </a:xfrm>
          <a:prstGeom prst="rect">
            <a:avLst/>
          </a:prstGeom>
        </p:spPr>
        <p:txBody>
          <a:bodyPr vert="horz" lIns="91440" tIns="45720" rIns="91440" bIns="45720" rtlCol="0" anchor="t" anchorCtr="0">
            <a:noAutofit/>
          </a:bodyPr>
          <a:lstStyle/>
          <a:p>
            <a:pPr marR="0" lvl="0" fontAlgn="auto">
              <a:lnSpc>
                <a:spcPct val="90000"/>
              </a:lnSpc>
              <a:spcBef>
                <a:spcPts val="600"/>
              </a:spcBef>
              <a:spcAft>
                <a:spcPts val="0"/>
              </a:spcAft>
              <a:buClrTx/>
              <a:buSzTx/>
              <a:tabLst/>
              <a:defRPr/>
            </a:pPr>
            <a:r>
              <a:rPr kumimoji="0" lang="en-US" sz="4000" b="0" i="0" u="none" strike="noStrike" cap="small" spc="0" normalizeH="0" noProof="0" dirty="0">
                <a:ln>
                  <a:noFill/>
                </a:ln>
                <a:solidFill>
                  <a:schemeClr val="tx1">
                    <a:alpha val="80000"/>
                  </a:schemeClr>
                </a:solidFill>
                <a:effectLst/>
                <a:uLnTx/>
                <a:uFillTx/>
                <a:latin typeface="Aptos" panose="020B0004020202020204" pitchFamily="34" charset="0"/>
              </a:rPr>
              <a:t>Project Challenges</a:t>
            </a:r>
          </a:p>
          <a:p>
            <a:pPr marL="285750" marR="0" lvl="0" indent="-228600" fontAlgn="auto">
              <a:spcBef>
                <a:spcPts val="1800"/>
              </a:spcBef>
              <a:spcAft>
                <a:spcPts val="0"/>
              </a:spcAft>
              <a:buClrTx/>
              <a:buSzTx/>
              <a:buFont typeface="Arial" panose="020B0604020202020204" pitchFamily="34" charset="0"/>
              <a:buChar char="•"/>
              <a:tabLst/>
              <a:defRPr/>
            </a:pPr>
            <a:r>
              <a:rPr kumimoji="0" lang="en-US" sz="2200" b="0" i="0" u="none" strike="noStrike" cap="none" spc="0" normalizeH="0" baseline="0" noProof="0" dirty="0">
                <a:ln>
                  <a:noFill/>
                </a:ln>
                <a:solidFill>
                  <a:schemeClr val="tx1">
                    <a:alpha val="80000"/>
                  </a:schemeClr>
                </a:solidFill>
                <a:effectLst/>
                <a:uLnTx/>
                <a:uFillTx/>
                <a:latin typeface="Aptos" panose="020B0004020202020204" pitchFamily="34" charset="0"/>
              </a:rPr>
              <a:t>Extensive “coordination with other agencies” would be required</a:t>
            </a:r>
          </a:p>
          <a:p>
            <a:pPr marL="285750" marR="0" lvl="0" indent="-228600" fontAlgn="auto">
              <a:spcBef>
                <a:spcPts val="1800"/>
              </a:spcBef>
              <a:spcAft>
                <a:spcPts val="0"/>
              </a:spcAft>
              <a:buClrTx/>
              <a:buSzTx/>
              <a:buFont typeface="Arial" panose="020B0604020202020204" pitchFamily="34" charset="0"/>
              <a:buChar char="•"/>
              <a:tabLst/>
              <a:defRPr/>
            </a:pPr>
            <a:r>
              <a:rPr lang="en-US" sz="2200" dirty="0">
                <a:solidFill>
                  <a:schemeClr val="tx1">
                    <a:alpha val="80000"/>
                  </a:schemeClr>
                </a:solidFill>
                <a:latin typeface="Aptos" panose="020B0004020202020204" pitchFamily="34" charset="0"/>
              </a:rPr>
              <a:t>Lack of formal pre-coordination</a:t>
            </a:r>
            <a:endParaRPr kumimoji="0" lang="en-US" sz="2200" b="0" i="0" u="none" strike="noStrike" cap="none" spc="0" normalizeH="0" baseline="0" noProof="0" dirty="0">
              <a:ln>
                <a:noFill/>
              </a:ln>
              <a:solidFill>
                <a:schemeClr val="tx1">
                  <a:alpha val="80000"/>
                </a:schemeClr>
              </a:solidFill>
              <a:effectLst/>
              <a:uLnTx/>
              <a:uFillTx/>
              <a:latin typeface="Aptos" panose="020B0004020202020204" pitchFamily="34" charset="0"/>
            </a:endParaRPr>
          </a:p>
        </p:txBody>
      </p:sp>
      <p:grpSp>
        <p:nvGrpSpPr>
          <p:cNvPr id="14" name="Group 13">
            <a:extLst>
              <a:ext uri="{FF2B5EF4-FFF2-40B4-BE49-F238E27FC236}">
                <a16:creationId xmlns:a16="http://schemas.microsoft.com/office/drawing/2014/main" id="{13434E6E-6C43-E346-BE51-4F32B3642339}"/>
              </a:ext>
            </a:extLst>
          </p:cNvPr>
          <p:cNvGrpSpPr/>
          <p:nvPr/>
        </p:nvGrpSpPr>
        <p:grpSpPr>
          <a:xfrm>
            <a:off x="6117043" y="1561171"/>
            <a:ext cx="5826756" cy="4014439"/>
            <a:chOff x="6117043" y="1561171"/>
            <a:chExt cx="5826756" cy="4014439"/>
          </a:xfrm>
        </p:grpSpPr>
        <p:pic>
          <p:nvPicPr>
            <p:cNvPr id="7" name="Picture 6">
              <a:extLst>
                <a:ext uri="{FF2B5EF4-FFF2-40B4-BE49-F238E27FC236}">
                  <a16:creationId xmlns:a16="http://schemas.microsoft.com/office/drawing/2014/main" id="{9A269F34-C021-3924-5876-463F2DBF7AE3}"/>
                </a:ext>
              </a:extLst>
            </p:cNvPr>
            <p:cNvPicPr>
              <a:picLocks noChangeAspect="1"/>
            </p:cNvPicPr>
            <p:nvPr/>
          </p:nvPicPr>
          <p:blipFill>
            <a:blip r:embed="rId3">
              <a:extLst>
                <a:ext uri="{28A0092B-C50C-407E-A947-70E740481C1C}">
                  <a14:useLocalDpi xmlns:a14="http://schemas.microsoft.com/office/drawing/2010/main" val="0"/>
                </a:ext>
              </a:extLst>
            </a:blip>
            <a:srcRect l="3507" t="5136" b="5136"/>
            <a:stretch/>
          </p:blipFill>
          <p:spPr>
            <a:xfrm>
              <a:off x="6117043" y="1561171"/>
              <a:ext cx="5826756" cy="4014439"/>
            </a:xfrm>
            <a:prstGeom prst="rect">
              <a:avLst/>
            </a:prstGeom>
            <a:effectLst>
              <a:outerShdw blurRad="50800" dist="38100" dir="2700000" sx="101000" sy="101000" algn="tl" rotWithShape="0">
                <a:prstClr val="black">
                  <a:alpha val="40000"/>
                </a:prstClr>
              </a:outerShdw>
            </a:effectLst>
          </p:spPr>
        </p:pic>
        <p:sp>
          <p:nvSpPr>
            <p:cNvPr id="12" name="Rectangle 11">
              <a:extLst>
                <a:ext uri="{FF2B5EF4-FFF2-40B4-BE49-F238E27FC236}">
                  <a16:creationId xmlns:a16="http://schemas.microsoft.com/office/drawing/2014/main" id="{DA3BF81F-A3EE-9EC8-5CC8-76DEBDA28554}"/>
                </a:ext>
              </a:extLst>
            </p:cNvPr>
            <p:cNvSpPr/>
            <p:nvPr/>
          </p:nvSpPr>
          <p:spPr>
            <a:xfrm>
              <a:off x="6210585" y="2732044"/>
              <a:ext cx="3931920" cy="105156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E4F0F32-0F8F-B450-9A4E-F0075FEB7E7E}"/>
              </a:ext>
            </a:extLst>
          </p:cNvPr>
          <p:cNvGrpSpPr/>
          <p:nvPr/>
        </p:nvGrpSpPr>
        <p:grpSpPr>
          <a:xfrm>
            <a:off x="1032127" y="3987177"/>
            <a:ext cx="4216206" cy="2423612"/>
            <a:chOff x="974269" y="4177910"/>
            <a:chExt cx="4216206" cy="2423612"/>
          </a:xfrm>
        </p:grpSpPr>
        <p:pic>
          <p:nvPicPr>
            <p:cNvPr id="8194" name="Picture 2" descr="Have a three-legged race! Use belts or bandanas or whatever you have around  the house to tie legs together. You may need to move the furniture back or  step outside to have">
              <a:extLst>
                <a:ext uri="{FF2B5EF4-FFF2-40B4-BE49-F238E27FC236}">
                  <a16:creationId xmlns:a16="http://schemas.microsoft.com/office/drawing/2014/main" id="{45E4D744-687F-C372-EFF6-B31E2B31BE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58"/>
            <a:stretch/>
          </p:blipFill>
          <p:spPr bwMode="auto">
            <a:xfrm>
              <a:off x="1195770" y="4177910"/>
              <a:ext cx="3773205" cy="1815618"/>
            </a:xfrm>
            <a:prstGeom prst="rect">
              <a:avLst/>
            </a:prstGeom>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8CFC75-4373-D782-9AFE-BA6CF7629DC2}"/>
                </a:ext>
              </a:extLst>
            </p:cNvPr>
            <p:cNvSpPr txBox="1"/>
            <p:nvPr/>
          </p:nvSpPr>
          <p:spPr>
            <a:xfrm>
              <a:off x="974269" y="5993528"/>
              <a:ext cx="4216206" cy="607994"/>
            </a:xfrm>
            <a:prstGeom prst="rect">
              <a:avLst/>
            </a:prstGeom>
          </p:spPr>
          <p:txBody>
            <a:bodyPr vert="horz" lIns="91440" tIns="45720" rIns="91440" bIns="45720" rtlCol="0" anchor="t" anchorCtr="0">
              <a:noAutofit/>
            </a:bodyPr>
            <a:lstStyle/>
            <a:p>
              <a:pPr marL="57150" marR="0" lvl="0" algn="ctr" fontAlgn="auto">
                <a:spcBef>
                  <a:spcPts val="1800"/>
                </a:spcBef>
                <a:spcAft>
                  <a:spcPts val="0"/>
                </a:spcAft>
                <a:buClrTx/>
                <a:buSzTx/>
                <a:tabLst/>
                <a:defRPr/>
              </a:pPr>
              <a:r>
                <a:rPr lang="en-US" sz="1600" dirty="0">
                  <a:solidFill>
                    <a:schemeClr val="tx2">
                      <a:lumMod val="90000"/>
                      <a:lumOff val="10000"/>
                      <a:alpha val="80000"/>
                    </a:schemeClr>
                  </a:solidFill>
                </a:rPr>
                <a:t>The performance of outside agencies is beyond the control of city staff</a:t>
              </a:r>
              <a:endParaRPr kumimoji="0" lang="en-US" sz="1600" b="0" i="0" u="none" strike="noStrike" cap="none" spc="0" normalizeH="0" baseline="0" noProof="0" dirty="0">
                <a:ln>
                  <a:noFill/>
                </a:ln>
                <a:solidFill>
                  <a:schemeClr val="tx2">
                    <a:lumMod val="90000"/>
                    <a:lumOff val="10000"/>
                    <a:alpha val="80000"/>
                  </a:schemeClr>
                </a:solidFill>
                <a:effectLst/>
                <a:uLnTx/>
                <a:uFillTx/>
              </a:endParaRPr>
            </a:p>
          </p:txBody>
        </p:sp>
      </p:grpSp>
      <p:sp>
        <p:nvSpPr>
          <p:cNvPr id="3" name="TextBox 2">
            <a:extLst>
              <a:ext uri="{FF2B5EF4-FFF2-40B4-BE49-F238E27FC236}">
                <a16:creationId xmlns:a16="http://schemas.microsoft.com/office/drawing/2014/main" id="{AF293343-AA13-D2B4-AFA3-857E4F6FB34B}"/>
              </a:ext>
            </a:extLst>
          </p:cNvPr>
          <p:cNvSpPr txBox="1"/>
          <p:nvPr/>
        </p:nvSpPr>
        <p:spPr>
          <a:xfrm>
            <a:off x="6092778" y="984640"/>
            <a:ext cx="365634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600" dirty="0">
                <a:solidFill>
                  <a:schemeClr val="accent1">
                    <a:lumMod val="75000"/>
                  </a:schemeClr>
                </a:solidFill>
              </a:rPr>
              <a:t>Former Deputy City Manager</a:t>
            </a:r>
          </a:p>
          <a:p>
            <a:pPr defTabSz="457200">
              <a:spcBef>
                <a:spcPts val="600"/>
              </a:spcBef>
            </a:pPr>
            <a:r>
              <a:rPr lang="en-US" sz="1600" dirty="0">
                <a:solidFill>
                  <a:schemeClr val="accent1">
                    <a:lumMod val="75000"/>
                  </a:schemeClr>
                </a:solidFill>
              </a:rPr>
              <a:t>February 2, 2015</a:t>
            </a:r>
            <a:endParaRPr lang="en-US" dirty="0">
              <a:solidFill>
                <a:schemeClr val="accent1">
                  <a:lumMod val="75000"/>
                </a:schemeClr>
              </a:solidFill>
            </a:endParaRPr>
          </a:p>
        </p:txBody>
      </p:sp>
      <p:sp>
        <p:nvSpPr>
          <p:cNvPr id="5" name="TextBox 4">
            <a:extLst>
              <a:ext uri="{FF2B5EF4-FFF2-40B4-BE49-F238E27FC236}">
                <a16:creationId xmlns:a16="http://schemas.microsoft.com/office/drawing/2014/main" id="{B14CF6F9-BBA3-F259-442F-C4B9F9A6653D}"/>
              </a:ext>
            </a:extLst>
          </p:cNvPr>
          <p:cNvSpPr txBox="1"/>
          <p:nvPr/>
        </p:nvSpPr>
        <p:spPr>
          <a:xfrm>
            <a:off x="7880103" y="5890270"/>
            <a:ext cx="38087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1400" b="0" i="0" u="none" strike="noStrike" cap="none" normalizeH="0" baseline="0">
                <a:ln>
                  <a:noFill/>
                </a:ln>
                <a:effectLst/>
                <a:latin typeface="Arial" panose="020B0604020202020204" pitchFamily="34" charset="0"/>
              </a:defRPr>
            </a:lvl1pPr>
          </a:lstStyle>
          <a:p>
            <a:pPr defTabSz="457200">
              <a:spcBef>
                <a:spcPts val="600"/>
              </a:spcBef>
            </a:pPr>
            <a:r>
              <a:rPr lang="en-US" sz="1200" dirty="0">
                <a:solidFill>
                  <a:schemeClr val="bg1">
                    <a:lumMod val="50000"/>
                  </a:schemeClr>
                </a:solidFill>
              </a:rPr>
              <a:t>Recommended additional criteria:</a:t>
            </a:r>
          </a:p>
          <a:p>
            <a:pPr marL="285750" indent="-285750" defTabSz="457200">
              <a:spcBef>
                <a:spcPts val="600"/>
              </a:spcBef>
              <a:buFont typeface="Arial" panose="020B0604020202020204" pitchFamily="34" charset="0"/>
              <a:buChar char="•"/>
            </a:pPr>
            <a:r>
              <a:rPr lang="en-US" sz="1200" dirty="0">
                <a:solidFill>
                  <a:schemeClr val="bg1">
                    <a:lumMod val="50000"/>
                  </a:schemeClr>
                </a:solidFill>
              </a:rPr>
              <a:t>Electric &amp; telecommunications utility impacts</a:t>
            </a:r>
          </a:p>
          <a:p>
            <a:pPr marL="285750" indent="-285750" defTabSz="457200">
              <a:spcBef>
                <a:spcPts val="600"/>
              </a:spcBef>
              <a:buFont typeface="Arial" panose="020B0604020202020204" pitchFamily="34" charset="0"/>
              <a:buChar char="•"/>
            </a:pPr>
            <a:r>
              <a:rPr lang="en-US" sz="1200" dirty="0">
                <a:solidFill>
                  <a:schemeClr val="bg1">
                    <a:lumMod val="50000"/>
                  </a:schemeClr>
                </a:solidFill>
              </a:rPr>
              <a:t>Property acquisition complexity</a:t>
            </a:r>
          </a:p>
        </p:txBody>
      </p:sp>
      <p:sp>
        <p:nvSpPr>
          <p:cNvPr id="6" name="TextBox 5">
            <a:extLst>
              <a:ext uri="{FF2B5EF4-FFF2-40B4-BE49-F238E27FC236}">
                <a16:creationId xmlns:a16="http://schemas.microsoft.com/office/drawing/2014/main" id="{0026800B-3917-D2E4-D34A-5AD52631AA24}"/>
              </a:ext>
            </a:extLst>
          </p:cNvPr>
          <p:cNvSpPr txBox="1"/>
          <p:nvPr/>
        </p:nvSpPr>
        <p:spPr>
          <a:xfrm>
            <a:off x="-4727" y="-26110"/>
            <a:ext cx="12192000" cy="830997"/>
          </a:xfrm>
          <a:prstGeom prst="rect">
            <a:avLst/>
          </a:prstGeom>
          <a:solidFill>
            <a:srgbClr val="0E2841">
              <a:lumMod val="90000"/>
              <a:lumOff val="10000"/>
            </a:srgbClr>
          </a:solidFill>
        </p:spPr>
        <p:txBody>
          <a:bodyPr wrap="square" lIns="182880" tIns="91440" rIns="91440" bIns="18288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cap="all" dirty="0">
                <a:solidFill>
                  <a:srgbClr val="FFFF00"/>
                </a:solidFill>
                <a:latin typeface="Aptos" panose="02110004020202020204"/>
              </a:rPr>
              <a:t>Finding #2:</a:t>
            </a:r>
            <a:r>
              <a:rPr kumimoji="0" lang="en-US" sz="3600" b="0" i="0" u="none" strike="noStrike" kern="0" cap="small" spc="0" normalizeH="0" noProof="0" dirty="0">
                <a:ln>
                  <a:noFill/>
                </a:ln>
                <a:solidFill>
                  <a:srgbClr val="FFFF00"/>
                </a:solidFill>
                <a:effectLst/>
                <a:uLnTx/>
                <a:uFillTx/>
                <a:latin typeface="Aptos" panose="02110004020202020204"/>
              </a:rPr>
              <a:t> </a:t>
            </a:r>
            <a:r>
              <a:rPr kumimoji="0" lang="en-US" sz="3200" b="0" i="0" u="none" strike="noStrike" kern="0" cap="none" spc="0" normalizeH="0" baseline="0" noProof="0" dirty="0">
                <a:ln>
                  <a:noFill/>
                </a:ln>
                <a:solidFill>
                  <a:prstClr val="white"/>
                </a:solidFill>
                <a:effectLst/>
                <a:uLnTx/>
                <a:uFillTx/>
                <a:latin typeface="Aptos" panose="02110004020202020204"/>
              </a:rPr>
              <a:t>Project Selection   </a:t>
            </a:r>
            <a:r>
              <a:rPr kumimoji="0" lang="en-US" sz="2000" b="0" i="0" u="none" strike="noStrike" kern="0" cap="none" spc="0" normalizeH="0" baseline="0" noProof="0" dirty="0">
                <a:ln>
                  <a:noFill/>
                </a:ln>
                <a:solidFill>
                  <a:schemeClr val="bg1">
                    <a:lumMod val="85000"/>
                  </a:schemeClr>
                </a:solidFill>
                <a:effectLst/>
                <a:uLnTx/>
                <a:uFillTx/>
                <a:latin typeface="Aptos" panose="02110004020202020204"/>
              </a:rPr>
              <a:t>(continued)</a:t>
            </a:r>
          </a:p>
        </p:txBody>
      </p:sp>
    </p:spTree>
    <p:extLst>
      <p:ext uri="{BB962C8B-B14F-4D97-AF65-F5344CB8AC3E}">
        <p14:creationId xmlns:p14="http://schemas.microsoft.com/office/powerpoint/2010/main" val="1817798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rgbClr val="DDDDDD"/>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rgbClr val="DDDDDD"/>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rame">
  <a:themeElements>
    <a:clrScheme name="Custom 1">
      <a:dk1>
        <a:sysClr val="windowText" lastClr="000000"/>
      </a:dk1>
      <a:lt1>
        <a:sysClr val="window" lastClr="FFFFFF"/>
      </a:lt1>
      <a:dk2>
        <a:srgbClr val="373545"/>
      </a:dk2>
      <a:lt2>
        <a:srgbClr val="CBE3F5"/>
      </a:lt2>
      <a:accent1>
        <a:srgbClr val="2070AC"/>
      </a:accent1>
      <a:accent2>
        <a:srgbClr val="75B5E4"/>
      </a:accent2>
      <a:accent3>
        <a:srgbClr val="A3CEED"/>
      </a:accent3>
      <a:accent4>
        <a:srgbClr val="7A8C8E"/>
      </a:accent4>
      <a:accent5>
        <a:srgbClr val="84ACB6"/>
      </a:accent5>
      <a:accent6>
        <a:srgbClr val="2683C6"/>
      </a:accent6>
      <a:hlink>
        <a:srgbClr val="6B9F25"/>
      </a:hlink>
      <a:folHlink>
        <a:srgbClr val="9F671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F0D7AFF3-4373-49A0-9F8F-F284D46F6486}" vid="{4B3C03A9-6F1C-4B92-8200-1D8EFE199F5C}"/>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86a6f69-2656-4ecd-8df7-0dd3b459a8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560355FAC2C1468EAE851895A02902" ma:contentTypeVersion="10" ma:contentTypeDescription="Create a new document." ma:contentTypeScope="" ma:versionID="061fd29a37cab0bb5e1c9596741013e9">
  <xsd:schema xmlns:xsd="http://www.w3.org/2001/XMLSchema" xmlns:xs="http://www.w3.org/2001/XMLSchema" xmlns:p="http://schemas.microsoft.com/office/2006/metadata/properties" xmlns:ns3="455b9bf4-8c3d-4f87-adf2-30702999d642" xmlns:ns4="186a6f69-2656-4ecd-8df7-0dd3b459a8f6" targetNamespace="http://schemas.microsoft.com/office/2006/metadata/properties" ma:root="true" ma:fieldsID="906ee56ab7112b3cf7e9e594f2784815" ns3:_="" ns4:_="">
    <xsd:import namespace="455b9bf4-8c3d-4f87-adf2-30702999d642"/>
    <xsd:import namespace="186a6f69-2656-4ecd-8df7-0dd3b459a8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5b9bf4-8c3d-4f87-adf2-30702999d6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6a6f69-2656-4ecd-8df7-0dd3b459a8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D4676-1C01-498A-B07D-3E479F175178}">
  <ds:schemaRefs>
    <ds:schemaRef ds:uri="http://schemas.microsoft.com/sharepoint/v3/contenttype/forms"/>
  </ds:schemaRefs>
</ds:datastoreItem>
</file>

<file path=customXml/itemProps2.xml><?xml version="1.0" encoding="utf-8"?>
<ds:datastoreItem xmlns:ds="http://schemas.openxmlformats.org/officeDocument/2006/customXml" ds:itemID="{BDC125DE-3DB6-4299-A59B-D0D8FAF8E1E9}">
  <ds:schemaRefs>
    <ds:schemaRef ds:uri="http://purl.org/dc/terms/"/>
    <ds:schemaRef ds:uri="http://www.w3.org/XML/1998/namespace"/>
    <ds:schemaRef ds:uri="http://schemas.openxmlformats.org/package/2006/metadata/core-properties"/>
    <ds:schemaRef ds:uri="186a6f69-2656-4ecd-8df7-0dd3b459a8f6"/>
    <ds:schemaRef ds:uri="http://purl.org/dc/dcmitype/"/>
    <ds:schemaRef ds:uri="http://schemas.microsoft.com/office/infopath/2007/PartnerControls"/>
    <ds:schemaRef ds:uri="http://schemas.microsoft.com/office/2006/documentManagement/types"/>
    <ds:schemaRef ds:uri="455b9bf4-8c3d-4f87-adf2-30702999d642"/>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98DFFE3-2011-47AF-A2C0-FEFAF18342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5b9bf4-8c3d-4f87-adf2-30702999d642"/>
    <ds:schemaRef ds:uri="186a6f69-2656-4ecd-8df7-0dd3b459a8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75218</TotalTime>
  <Words>2089</Words>
  <Application>Microsoft Office PowerPoint</Application>
  <PresentationFormat>Widescreen</PresentationFormat>
  <Paragraphs>548</Paragraphs>
  <Slides>24</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Aptos</vt:lpstr>
      <vt:lpstr>Aptos Display</vt:lpstr>
      <vt:lpstr>Aptos Light</vt:lpstr>
      <vt:lpstr>Aptos Narrow</vt:lpstr>
      <vt:lpstr>Arial</vt:lpstr>
      <vt:lpstr>Calibri</vt:lpstr>
      <vt:lpstr>Wingdings 2</vt:lpstr>
      <vt:lpstr>Office Theme</vt:lpstr>
      <vt:lpstr>1_Custom Design</vt:lpstr>
      <vt:lpstr>Frame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Cowell</dc:creator>
  <cp:lastModifiedBy>David Cowell</cp:lastModifiedBy>
  <cp:revision>485</cp:revision>
  <cp:lastPrinted>2025-04-09T19:48:46Z</cp:lastPrinted>
  <dcterms:created xsi:type="dcterms:W3CDTF">2025-01-31T22:08:14Z</dcterms:created>
  <dcterms:modified xsi:type="dcterms:W3CDTF">2026-03-03T16:43:07Z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0x01010090560355FAC2C1468EAE851895A02902</vt:lpwstr>
  </property>
</Properties>
</file>